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8" r:id="rId3"/>
    <p:sldId id="263" r:id="rId4"/>
    <p:sldId id="269" r:id="rId5"/>
    <p:sldId id="270" r:id="rId6"/>
    <p:sldId id="413" r:id="rId7"/>
    <p:sldId id="407" r:id="rId8"/>
    <p:sldId id="365" r:id="rId9"/>
    <p:sldId id="367" r:id="rId10"/>
    <p:sldId id="370" r:id="rId11"/>
    <p:sldId id="372" r:id="rId12"/>
    <p:sldId id="373" r:id="rId13"/>
    <p:sldId id="371" r:id="rId14"/>
    <p:sldId id="271" r:id="rId15"/>
    <p:sldId id="280" r:id="rId16"/>
    <p:sldId id="408" r:id="rId17"/>
    <p:sldId id="412" r:id="rId18"/>
    <p:sldId id="445" r:id="rId19"/>
    <p:sldId id="414" r:id="rId20"/>
    <p:sldId id="419" r:id="rId21"/>
    <p:sldId id="420" r:id="rId22"/>
    <p:sldId id="421" r:id="rId23"/>
    <p:sldId id="422" r:id="rId24"/>
    <p:sldId id="446" r:id="rId25"/>
    <p:sldId id="423" r:id="rId26"/>
    <p:sldId id="447" r:id="rId27"/>
    <p:sldId id="448" r:id="rId28"/>
    <p:sldId id="416" r:id="rId29"/>
    <p:sldId id="449" r:id="rId30"/>
    <p:sldId id="417" r:id="rId31"/>
    <p:sldId id="451" r:id="rId32"/>
    <p:sldId id="418" r:id="rId33"/>
    <p:sldId id="425" r:id="rId34"/>
    <p:sldId id="452" r:id="rId35"/>
    <p:sldId id="441" r:id="rId36"/>
    <p:sldId id="453" r:id="rId37"/>
    <p:sldId id="444" r:id="rId38"/>
    <p:sldId id="260" r:id="rId39"/>
  </p:sldIdLst>
  <p:sldSz cx="9144000" cy="6858000" type="screen4x3"/>
  <p:notesSz cx="6888163" cy="100203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12">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FF"/>
    <a:srgbClr val="E4E4E4"/>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9"/>
  </p:normalViewPr>
  <p:slideViewPr>
    <p:cSldViewPr snapToGrid="0">
      <p:cViewPr>
        <p:scale>
          <a:sx n="75" d="100"/>
          <a:sy n="75" d="100"/>
        </p:scale>
        <p:origin x="2144" y="320"/>
      </p:cViewPr>
      <p:guideLst>
        <p:guide orient="horz" pos="2160"/>
        <p:guide pos="29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3444" y="-90"/>
      </p:cViewPr>
      <p:guideLst>
        <p:guide orient="horz" pos="3156"/>
        <p:guide pos="2169"/>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035CB-3645-4B36-89F5-F50C65610D10}" type="doc">
      <dgm:prSet loTypeId="urn:microsoft.com/office/officeart/2008/layout/VerticalCircleList" loCatId="list" qsTypeId="urn:microsoft.com/office/officeart/2005/8/quickstyle/simple5" qsCatId="simple" csTypeId="urn:microsoft.com/office/officeart/2005/8/colors/accent1_2" csCatId="accent1" phldr="1"/>
      <dgm:spPr/>
      <dgm:t>
        <a:bodyPr/>
        <a:lstStyle/>
        <a:p>
          <a:endParaRPr lang="zh-TW" altLang="en-US"/>
        </a:p>
      </dgm:t>
    </dgm:pt>
    <dgm:pt modelId="{D6A6E2A3-951A-4BAB-AAA6-542EA398008B}">
      <dgm:prSet phldrT="[文字]" custT="1"/>
      <dgm:spPr/>
      <dgm:t>
        <a:bodyPr/>
        <a:lstStyle/>
        <a:p>
          <a:r>
            <a:rPr lang="zh-TW" altLang="en-US" sz="3200" b="1" dirty="0" smtClean="0">
              <a:solidFill>
                <a:srgbClr val="080808"/>
              </a:solidFill>
              <a:latin typeface="微軟正黑體" panose="020B0604030504040204" pitchFamily="34" charset="-120"/>
              <a:ea typeface="微軟正黑體" panose="020B0604030504040204" pitchFamily="34" charset="-120"/>
            </a:rPr>
            <a:t>二、雇主的責任</a:t>
          </a:r>
          <a:endParaRPr lang="zh-TW" altLang="en-US" sz="3200" b="1" dirty="0">
            <a:solidFill>
              <a:srgbClr val="080808"/>
            </a:solidFill>
            <a:latin typeface="微軟正黑體" panose="020B0604030504040204" pitchFamily="34" charset="-120"/>
            <a:ea typeface="微軟正黑體" panose="020B0604030504040204" pitchFamily="34" charset="-120"/>
          </a:endParaRPr>
        </a:p>
      </dgm:t>
    </dgm:pt>
    <dgm:pt modelId="{CAF9D631-8DA0-467A-B54D-4354D4811969}" type="parTrans" cxnId="{90E06743-9898-4C8E-8831-5DDAEC2FC561}">
      <dgm:prSet/>
      <dgm:spPr/>
      <dgm:t>
        <a:bodyPr/>
        <a:lstStyle/>
        <a:p>
          <a:endParaRPr lang="zh-TW" altLang="en-US"/>
        </a:p>
      </dgm:t>
    </dgm:pt>
    <dgm:pt modelId="{5259B19E-0C8A-4ECC-803E-5229B7C0142A}" type="sibTrans" cxnId="{90E06743-9898-4C8E-8831-5DDAEC2FC561}">
      <dgm:prSet/>
      <dgm:spPr/>
      <dgm:t>
        <a:bodyPr/>
        <a:lstStyle/>
        <a:p>
          <a:endParaRPr lang="zh-TW" altLang="en-US"/>
        </a:p>
      </dgm:t>
    </dgm:pt>
    <dgm:pt modelId="{F27D8668-6094-414D-8AC4-85AA07BA6EB9}">
      <dgm:prSet phldrT="[文字]" custT="1"/>
      <dgm:spPr/>
      <dgm:t>
        <a:bodyPr/>
        <a:lstStyle/>
        <a:p>
          <a:r>
            <a:rPr lang="zh-TW" altLang="en-US" sz="3200" b="1" dirty="0" smtClean="0">
              <a:solidFill>
                <a:srgbClr val="080808"/>
              </a:solidFill>
              <a:latin typeface="微軟正黑體" panose="020B0604030504040204" pitchFamily="34" charset="-120"/>
              <a:ea typeface="微軟正黑體" panose="020B0604030504040204" pitchFamily="34" charset="-120"/>
            </a:rPr>
            <a:t>三、如何避免執行職務遭受不法侵害</a:t>
          </a:r>
          <a:endParaRPr lang="zh-TW" altLang="en-US" sz="3200" b="1" dirty="0">
            <a:solidFill>
              <a:srgbClr val="080808"/>
            </a:solidFill>
            <a:latin typeface="微軟正黑體" panose="020B0604030504040204" pitchFamily="34" charset="-120"/>
            <a:ea typeface="微軟正黑體" panose="020B0604030504040204" pitchFamily="34" charset="-120"/>
          </a:endParaRPr>
        </a:p>
      </dgm:t>
    </dgm:pt>
    <dgm:pt modelId="{43D6847D-CDFA-4CE6-9544-C1CBB8A0749D}" type="parTrans" cxnId="{741D8964-F780-42D8-AC32-961F2E8FA24D}">
      <dgm:prSet/>
      <dgm:spPr/>
      <dgm:t>
        <a:bodyPr/>
        <a:lstStyle/>
        <a:p>
          <a:endParaRPr lang="zh-TW" altLang="en-US"/>
        </a:p>
      </dgm:t>
    </dgm:pt>
    <dgm:pt modelId="{63F3A61F-AF2F-4EDF-8DC9-F61B86223522}" type="sibTrans" cxnId="{741D8964-F780-42D8-AC32-961F2E8FA24D}">
      <dgm:prSet/>
      <dgm:spPr/>
      <dgm:t>
        <a:bodyPr/>
        <a:lstStyle/>
        <a:p>
          <a:endParaRPr lang="zh-TW" altLang="en-US"/>
        </a:p>
      </dgm:t>
    </dgm:pt>
    <dgm:pt modelId="{A7A2A948-770E-453A-A0AD-0D32DAAAB872}">
      <dgm:prSet phldrT="[文字]" custT="1"/>
      <dgm:spPr/>
      <dgm:t>
        <a:bodyPr/>
        <a:lstStyle/>
        <a:p>
          <a:r>
            <a:rPr lang="zh-TW" altLang="en-US" sz="3200" b="1" dirty="0" smtClean="0">
              <a:solidFill>
                <a:srgbClr val="080808"/>
              </a:solidFill>
              <a:latin typeface="微軟正黑體" panose="020B0604030504040204" pitchFamily="34" charset="-120"/>
              <a:ea typeface="微軟正黑體" panose="020B0604030504040204" pitchFamily="34" charset="-120"/>
            </a:rPr>
            <a:t>一、何謂不法侵害</a:t>
          </a:r>
          <a:endParaRPr lang="zh-TW" altLang="en-US" sz="3200" b="1" dirty="0">
            <a:solidFill>
              <a:srgbClr val="080808"/>
            </a:solidFill>
            <a:latin typeface="微軟正黑體" panose="020B0604030504040204" pitchFamily="34" charset="-120"/>
            <a:ea typeface="微軟正黑體" panose="020B0604030504040204" pitchFamily="34" charset="-120"/>
          </a:endParaRPr>
        </a:p>
      </dgm:t>
    </dgm:pt>
    <dgm:pt modelId="{0A9C7069-A053-4804-B518-9B080C5C115A}" type="sibTrans" cxnId="{F6D3732C-4E96-4BBB-BA43-7967C7C64E24}">
      <dgm:prSet/>
      <dgm:spPr/>
      <dgm:t>
        <a:bodyPr/>
        <a:lstStyle/>
        <a:p>
          <a:endParaRPr lang="zh-TW" altLang="en-US"/>
        </a:p>
      </dgm:t>
    </dgm:pt>
    <dgm:pt modelId="{2232967B-2AC3-4FFF-8190-985BF113AB23}" type="parTrans" cxnId="{F6D3732C-4E96-4BBB-BA43-7967C7C64E24}">
      <dgm:prSet/>
      <dgm:spPr/>
      <dgm:t>
        <a:bodyPr/>
        <a:lstStyle/>
        <a:p>
          <a:endParaRPr lang="zh-TW" altLang="en-US"/>
        </a:p>
      </dgm:t>
    </dgm:pt>
    <dgm:pt modelId="{ABC74FD3-B4E0-42E7-BFB6-0628B12FC0D7}">
      <dgm:prSet phldrT="[文字]" custT="1"/>
      <dgm:spPr/>
      <dgm:t>
        <a:bodyPr/>
        <a:lstStyle/>
        <a:p>
          <a:r>
            <a:rPr lang="zh-TW" altLang="en-US" sz="3200" b="1" dirty="0" smtClean="0">
              <a:solidFill>
                <a:srgbClr val="080808"/>
              </a:solidFill>
              <a:latin typeface="微軟正黑體" panose="020B0604030504040204" pitchFamily="34" charset="-120"/>
              <a:ea typeface="微軟正黑體" panose="020B0604030504040204" pitchFamily="34" charset="-120"/>
            </a:rPr>
            <a:t>四、員工遭受不法侵害處置應對</a:t>
          </a:r>
          <a:endParaRPr lang="zh-TW" altLang="en-US" sz="3200" b="1" dirty="0">
            <a:solidFill>
              <a:srgbClr val="080808"/>
            </a:solidFill>
            <a:latin typeface="微軟正黑體" panose="020B0604030504040204" pitchFamily="34" charset="-120"/>
            <a:ea typeface="微軟正黑體" panose="020B0604030504040204" pitchFamily="34" charset="-120"/>
          </a:endParaRPr>
        </a:p>
      </dgm:t>
    </dgm:pt>
    <dgm:pt modelId="{6BAF83AB-8D1E-4D56-90E9-04E17691C6AB}" type="parTrans" cxnId="{11F49526-9A70-4A0C-B26D-AAEF33E2D6DB}">
      <dgm:prSet/>
      <dgm:spPr/>
      <dgm:t>
        <a:bodyPr/>
        <a:lstStyle/>
        <a:p>
          <a:endParaRPr lang="zh-TW" altLang="en-US"/>
        </a:p>
      </dgm:t>
    </dgm:pt>
    <dgm:pt modelId="{0766F43D-4721-4223-849C-7B9F8622BBD6}" type="sibTrans" cxnId="{11F49526-9A70-4A0C-B26D-AAEF33E2D6DB}">
      <dgm:prSet/>
      <dgm:spPr/>
      <dgm:t>
        <a:bodyPr/>
        <a:lstStyle/>
        <a:p>
          <a:endParaRPr lang="zh-TW" altLang="en-US"/>
        </a:p>
      </dgm:t>
    </dgm:pt>
    <dgm:pt modelId="{CDDC9995-4727-4C0D-A865-7BD33AE4F1DF}">
      <dgm:prSet phldrT="[文字]" custT="1"/>
      <dgm:spPr/>
      <dgm:t>
        <a:bodyPr/>
        <a:lstStyle/>
        <a:p>
          <a:r>
            <a:rPr lang="zh-TW" altLang="en-US" sz="3200" b="1" dirty="0" smtClean="0">
              <a:solidFill>
                <a:srgbClr val="080808"/>
              </a:solidFill>
              <a:latin typeface="微軟正黑體" panose="020B0604030504040204" pitchFamily="34" charset="-120"/>
              <a:ea typeface="微軟正黑體" panose="020B0604030504040204" pitchFamily="34" charset="-120"/>
            </a:rPr>
            <a:t>五、執行職務遭受不法侵害處置執行流程</a:t>
          </a:r>
          <a:endParaRPr lang="zh-TW" altLang="en-US" sz="3200" b="1" dirty="0">
            <a:solidFill>
              <a:srgbClr val="080808"/>
            </a:solidFill>
            <a:latin typeface="微軟正黑體" panose="020B0604030504040204" pitchFamily="34" charset="-120"/>
            <a:ea typeface="微軟正黑體" panose="020B0604030504040204" pitchFamily="34" charset="-120"/>
          </a:endParaRPr>
        </a:p>
      </dgm:t>
    </dgm:pt>
    <dgm:pt modelId="{C2C4CB4C-4EE2-4CAF-859C-DEDC6B56F7D5}" type="parTrans" cxnId="{706E9695-FB4E-4806-B9D6-23FCDD993777}">
      <dgm:prSet/>
      <dgm:spPr/>
      <dgm:t>
        <a:bodyPr/>
        <a:lstStyle/>
        <a:p>
          <a:endParaRPr lang="zh-TW" altLang="en-US"/>
        </a:p>
      </dgm:t>
    </dgm:pt>
    <dgm:pt modelId="{1F83971B-F44F-4D95-B873-1E2B6F3E7F91}" type="sibTrans" cxnId="{706E9695-FB4E-4806-B9D6-23FCDD993777}">
      <dgm:prSet/>
      <dgm:spPr/>
      <dgm:t>
        <a:bodyPr/>
        <a:lstStyle/>
        <a:p>
          <a:endParaRPr lang="zh-TW" altLang="en-US"/>
        </a:p>
      </dgm:t>
    </dgm:pt>
    <dgm:pt modelId="{CDF06FC7-2415-45AC-B34D-4AF40FDE3EDE}">
      <dgm:prSet phldrT="[文字]" custT="1"/>
      <dgm:spPr/>
      <dgm:t>
        <a:bodyPr/>
        <a:lstStyle/>
        <a:p>
          <a:r>
            <a:rPr lang="zh-TW" altLang="en-US" sz="3200" b="1" dirty="0" smtClean="0">
              <a:solidFill>
                <a:srgbClr val="080808"/>
              </a:solidFill>
              <a:latin typeface="微軟正黑體" panose="020B0604030504040204" pitchFamily="34" charset="-120"/>
              <a:ea typeface="微軟正黑體" panose="020B0604030504040204" pitchFamily="34" charset="-120"/>
            </a:rPr>
            <a:t>六、如何預防職場暴力</a:t>
          </a:r>
          <a:endParaRPr lang="zh-TW" altLang="en-US" sz="3200" b="1" dirty="0">
            <a:solidFill>
              <a:srgbClr val="080808"/>
            </a:solidFill>
            <a:latin typeface="微軟正黑體" panose="020B0604030504040204" pitchFamily="34" charset="-120"/>
            <a:ea typeface="微軟正黑體" panose="020B0604030504040204" pitchFamily="34" charset="-120"/>
          </a:endParaRPr>
        </a:p>
      </dgm:t>
    </dgm:pt>
    <dgm:pt modelId="{AEF1FED4-FD0D-4B9F-8DEE-C37A77C620D9}" type="parTrans" cxnId="{049AF20F-3DB7-4E80-B7DF-9713BA261F96}">
      <dgm:prSet/>
      <dgm:spPr/>
      <dgm:t>
        <a:bodyPr/>
        <a:lstStyle/>
        <a:p>
          <a:endParaRPr lang="zh-TW" altLang="en-US"/>
        </a:p>
      </dgm:t>
    </dgm:pt>
    <dgm:pt modelId="{25B98548-1B0B-44C8-B265-5C9652FEB8E8}" type="sibTrans" cxnId="{049AF20F-3DB7-4E80-B7DF-9713BA261F96}">
      <dgm:prSet/>
      <dgm:spPr/>
      <dgm:t>
        <a:bodyPr/>
        <a:lstStyle/>
        <a:p>
          <a:endParaRPr lang="zh-TW" altLang="en-US"/>
        </a:p>
      </dgm:t>
    </dgm:pt>
    <dgm:pt modelId="{5E5AB930-B847-423A-BFD1-2DFB8C058479}" type="pres">
      <dgm:prSet presAssocID="{388035CB-3645-4B36-89F5-F50C65610D10}" presName="Name0" presStyleCnt="0">
        <dgm:presLayoutVars>
          <dgm:dir/>
        </dgm:presLayoutVars>
      </dgm:prSet>
      <dgm:spPr/>
      <dgm:t>
        <a:bodyPr/>
        <a:lstStyle/>
        <a:p>
          <a:endParaRPr lang="zh-TW" altLang="en-US"/>
        </a:p>
      </dgm:t>
    </dgm:pt>
    <dgm:pt modelId="{D1A7A9D9-09EC-45ED-83EE-1FB394F58BEF}" type="pres">
      <dgm:prSet presAssocID="{A7A2A948-770E-453A-A0AD-0D32DAAAB872}" presName="noChildren" presStyleCnt="0"/>
      <dgm:spPr/>
    </dgm:pt>
    <dgm:pt modelId="{ACB36458-F4BC-4044-8B7F-75019BCB0AE6}" type="pres">
      <dgm:prSet presAssocID="{A7A2A948-770E-453A-A0AD-0D32DAAAB872}" presName="gap" presStyleCnt="0"/>
      <dgm:spPr/>
    </dgm:pt>
    <dgm:pt modelId="{733BD1D0-4D0B-47C0-AD88-810AC25147B7}" type="pres">
      <dgm:prSet presAssocID="{A7A2A948-770E-453A-A0AD-0D32DAAAB872}" presName="medCircle2" presStyleLbl="vennNode1" presStyleIdx="0" presStyleCnt="6" custLinFactX="-169433" custLinFactNeighborX="-200000" custLinFactNeighborY="-48"/>
      <dgm:spPr/>
    </dgm:pt>
    <dgm:pt modelId="{B0F3D686-94B7-4853-BD34-CEB87B474F1F}" type="pres">
      <dgm:prSet presAssocID="{A7A2A948-770E-453A-A0AD-0D32DAAAB872}" presName="txLvlOnly1" presStyleLbl="revTx" presStyleIdx="0" presStyleCnt="6" custScaleX="251663" custLinFactNeighborX="703" custLinFactNeighborY="3751"/>
      <dgm:spPr/>
      <dgm:t>
        <a:bodyPr/>
        <a:lstStyle/>
        <a:p>
          <a:endParaRPr lang="zh-TW" altLang="en-US"/>
        </a:p>
      </dgm:t>
    </dgm:pt>
    <dgm:pt modelId="{E453E620-E2C1-4ED7-8FFB-650DA4624793}" type="pres">
      <dgm:prSet presAssocID="{D6A6E2A3-951A-4BAB-AAA6-542EA398008B}" presName="noChildren" presStyleCnt="0"/>
      <dgm:spPr/>
    </dgm:pt>
    <dgm:pt modelId="{A54D6E1D-31FC-404F-B405-F4C926701702}" type="pres">
      <dgm:prSet presAssocID="{D6A6E2A3-951A-4BAB-AAA6-542EA398008B}" presName="gap" presStyleCnt="0"/>
      <dgm:spPr/>
    </dgm:pt>
    <dgm:pt modelId="{02BAB2BA-5E7D-4F89-8FEE-B37A6E548208}" type="pres">
      <dgm:prSet presAssocID="{D6A6E2A3-951A-4BAB-AAA6-542EA398008B}" presName="medCircle2" presStyleLbl="vennNode1" presStyleIdx="1" presStyleCnt="6" custLinFactX="-169434" custLinFactNeighborX="-200000" custLinFactNeighborY="-1873"/>
      <dgm:spPr/>
    </dgm:pt>
    <dgm:pt modelId="{9D7CA49C-CC6C-469D-B6F9-9E16D8CA6D65}" type="pres">
      <dgm:prSet presAssocID="{D6A6E2A3-951A-4BAB-AAA6-542EA398008B}" presName="txLvlOnly1" presStyleLbl="revTx" presStyleIdx="1" presStyleCnt="6" custScaleX="249554" custLinFactNeighborX="-351"/>
      <dgm:spPr/>
      <dgm:t>
        <a:bodyPr/>
        <a:lstStyle/>
        <a:p>
          <a:endParaRPr lang="zh-TW" altLang="en-US"/>
        </a:p>
      </dgm:t>
    </dgm:pt>
    <dgm:pt modelId="{0F620F37-44E7-4163-A91E-8FB3753283CC}" type="pres">
      <dgm:prSet presAssocID="{F27D8668-6094-414D-8AC4-85AA07BA6EB9}" presName="noChildren" presStyleCnt="0"/>
      <dgm:spPr/>
    </dgm:pt>
    <dgm:pt modelId="{DF579D47-D2AA-4209-8666-C20E99936B2E}" type="pres">
      <dgm:prSet presAssocID="{F27D8668-6094-414D-8AC4-85AA07BA6EB9}" presName="gap" presStyleCnt="0"/>
      <dgm:spPr/>
    </dgm:pt>
    <dgm:pt modelId="{B9E15E37-680C-4F9F-A9B3-03E8C2FC311A}" type="pres">
      <dgm:prSet presAssocID="{F27D8668-6094-414D-8AC4-85AA07BA6EB9}" presName="medCircle2" presStyleLbl="vennNode1" presStyleIdx="2" presStyleCnt="6" custLinFactX="-169427" custLinFactNeighborX="-200000" custLinFactNeighborY="-1"/>
      <dgm:spPr/>
      <dgm:t>
        <a:bodyPr/>
        <a:lstStyle/>
        <a:p>
          <a:endParaRPr lang="zh-TW" altLang="en-US"/>
        </a:p>
      </dgm:t>
    </dgm:pt>
    <dgm:pt modelId="{7BB5DFB3-5C48-4D99-898F-ADDF16988D5E}" type="pres">
      <dgm:prSet presAssocID="{F27D8668-6094-414D-8AC4-85AA07BA6EB9}" presName="txLvlOnly1" presStyleLbl="revTx" presStyleIdx="2" presStyleCnt="6" custScaleX="250257" custLinFactNeighborX="0" custLinFactNeighborY="7500"/>
      <dgm:spPr/>
      <dgm:t>
        <a:bodyPr/>
        <a:lstStyle/>
        <a:p>
          <a:endParaRPr lang="zh-TW" altLang="en-US"/>
        </a:p>
      </dgm:t>
    </dgm:pt>
    <dgm:pt modelId="{0329820E-7E6D-4B37-86E0-67781A989FA0}" type="pres">
      <dgm:prSet presAssocID="{ABC74FD3-B4E0-42E7-BFB6-0628B12FC0D7}" presName="noChildren" presStyleCnt="0"/>
      <dgm:spPr/>
    </dgm:pt>
    <dgm:pt modelId="{41CEDA78-ED49-43F4-88A4-A5800D3C7790}" type="pres">
      <dgm:prSet presAssocID="{ABC74FD3-B4E0-42E7-BFB6-0628B12FC0D7}" presName="gap" presStyleCnt="0"/>
      <dgm:spPr/>
    </dgm:pt>
    <dgm:pt modelId="{986FEF11-6408-4AF5-9032-38EEEF36B7B6}" type="pres">
      <dgm:prSet presAssocID="{ABC74FD3-B4E0-42E7-BFB6-0628B12FC0D7}" presName="medCircle2" presStyleLbl="vennNode1" presStyleIdx="3" presStyleCnt="6" custLinFactX="-169375" custLinFactNeighborX="-200000" custLinFactNeighborY="1875"/>
      <dgm:spPr/>
    </dgm:pt>
    <dgm:pt modelId="{083DF6B3-EA62-4963-BDE0-5B979CCF1C22}" type="pres">
      <dgm:prSet presAssocID="{ABC74FD3-B4E0-42E7-BFB6-0628B12FC0D7}" presName="txLvlOnly1" presStyleLbl="revTx" presStyleIdx="3" presStyleCnt="6" custScaleX="249554" custLinFactNeighborX="-351" custLinFactNeighborY="9378"/>
      <dgm:spPr/>
      <dgm:t>
        <a:bodyPr/>
        <a:lstStyle/>
        <a:p>
          <a:endParaRPr lang="zh-TW" altLang="en-US"/>
        </a:p>
      </dgm:t>
    </dgm:pt>
    <dgm:pt modelId="{B54AC0F5-8CDA-4B15-B1DF-639557DE6DC4}" type="pres">
      <dgm:prSet presAssocID="{CDDC9995-4727-4C0D-A865-7BD33AE4F1DF}" presName="noChildren" presStyleCnt="0"/>
      <dgm:spPr/>
    </dgm:pt>
    <dgm:pt modelId="{4502CB8D-C813-45ED-B765-89B7F96916F0}" type="pres">
      <dgm:prSet presAssocID="{CDDC9995-4727-4C0D-A865-7BD33AE4F1DF}" presName="gap" presStyleCnt="0"/>
      <dgm:spPr/>
    </dgm:pt>
    <dgm:pt modelId="{BE3AD67D-E271-49D2-AD84-BEA0976CAE6E}" type="pres">
      <dgm:prSet presAssocID="{CDDC9995-4727-4C0D-A865-7BD33AE4F1DF}" presName="medCircle2" presStyleLbl="vennNode1" presStyleIdx="4" presStyleCnt="6" custLinFactX="-167553" custLinFactNeighborX="-200000" custLinFactNeighborY="1877"/>
      <dgm:spPr/>
    </dgm:pt>
    <dgm:pt modelId="{C3D3597C-19CF-4751-A0D8-F0BC4143B743}" type="pres">
      <dgm:prSet presAssocID="{CDDC9995-4727-4C0D-A865-7BD33AE4F1DF}" presName="txLvlOnly1" presStyleLbl="revTx" presStyleIdx="4" presStyleCnt="6" custScaleX="250257" custLinFactNeighborX="0" custLinFactNeighborY="9375"/>
      <dgm:spPr/>
      <dgm:t>
        <a:bodyPr/>
        <a:lstStyle/>
        <a:p>
          <a:endParaRPr lang="zh-TW" altLang="en-US"/>
        </a:p>
      </dgm:t>
    </dgm:pt>
    <dgm:pt modelId="{BCA37071-E622-49D7-86C6-B3F333EE05CC}" type="pres">
      <dgm:prSet presAssocID="{CDF06FC7-2415-45AC-B34D-4AF40FDE3EDE}" presName="noChildren" presStyleCnt="0"/>
      <dgm:spPr/>
    </dgm:pt>
    <dgm:pt modelId="{9947ABE3-B26E-4C79-8C75-863A281E5E79}" type="pres">
      <dgm:prSet presAssocID="{CDF06FC7-2415-45AC-B34D-4AF40FDE3EDE}" presName="gap" presStyleCnt="0"/>
      <dgm:spPr/>
    </dgm:pt>
    <dgm:pt modelId="{BC9DEE1A-100F-4290-9031-D04648672864}" type="pres">
      <dgm:prSet presAssocID="{CDF06FC7-2415-45AC-B34D-4AF40FDE3EDE}" presName="medCircle2" presStyleLbl="vennNode1" presStyleIdx="5" presStyleCnt="6" custLinFactX="-167552" custLinFactNeighborX="-200000" custLinFactNeighborY="48"/>
      <dgm:spPr/>
    </dgm:pt>
    <dgm:pt modelId="{A651B0AC-27CC-4986-AF0C-E37D69113459}" type="pres">
      <dgm:prSet presAssocID="{CDF06FC7-2415-45AC-B34D-4AF40FDE3EDE}" presName="txLvlOnly1" presStyleLbl="revTx" presStyleIdx="5" presStyleCnt="6" custScaleX="250257" custLinFactNeighborX="0" custLinFactNeighborY="48"/>
      <dgm:spPr/>
      <dgm:t>
        <a:bodyPr/>
        <a:lstStyle/>
        <a:p>
          <a:endParaRPr lang="zh-TW" altLang="en-US"/>
        </a:p>
      </dgm:t>
    </dgm:pt>
  </dgm:ptLst>
  <dgm:cxnLst>
    <dgm:cxn modelId="{42652721-468D-43CC-9E75-6485D271D9FA}" type="presOf" srcId="{CDDC9995-4727-4C0D-A865-7BD33AE4F1DF}" destId="{C3D3597C-19CF-4751-A0D8-F0BC4143B743}" srcOrd="0" destOrd="0" presId="urn:microsoft.com/office/officeart/2008/layout/VerticalCircleList"/>
    <dgm:cxn modelId="{741D8964-F780-42D8-AC32-961F2E8FA24D}" srcId="{388035CB-3645-4B36-89F5-F50C65610D10}" destId="{F27D8668-6094-414D-8AC4-85AA07BA6EB9}" srcOrd="2" destOrd="0" parTransId="{43D6847D-CDFA-4CE6-9544-C1CBB8A0749D}" sibTransId="{63F3A61F-AF2F-4EDF-8DC9-F61B86223522}"/>
    <dgm:cxn modelId="{E64110CF-D725-4D74-A45E-59628DA64E47}" type="presOf" srcId="{CDF06FC7-2415-45AC-B34D-4AF40FDE3EDE}" destId="{A651B0AC-27CC-4986-AF0C-E37D69113459}" srcOrd="0" destOrd="0" presId="urn:microsoft.com/office/officeart/2008/layout/VerticalCircleList"/>
    <dgm:cxn modelId="{DDD833CE-4BD0-48DD-8502-719348D3BB31}" type="presOf" srcId="{ABC74FD3-B4E0-42E7-BFB6-0628B12FC0D7}" destId="{083DF6B3-EA62-4963-BDE0-5B979CCF1C22}" srcOrd="0" destOrd="0" presId="urn:microsoft.com/office/officeart/2008/layout/VerticalCircleList"/>
    <dgm:cxn modelId="{11F49526-9A70-4A0C-B26D-AAEF33E2D6DB}" srcId="{388035CB-3645-4B36-89F5-F50C65610D10}" destId="{ABC74FD3-B4E0-42E7-BFB6-0628B12FC0D7}" srcOrd="3" destOrd="0" parTransId="{6BAF83AB-8D1E-4D56-90E9-04E17691C6AB}" sibTransId="{0766F43D-4721-4223-849C-7B9F8622BBD6}"/>
    <dgm:cxn modelId="{F6D3732C-4E96-4BBB-BA43-7967C7C64E24}" srcId="{388035CB-3645-4B36-89F5-F50C65610D10}" destId="{A7A2A948-770E-453A-A0AD-0D32DAAAB872}" srcOrd="0" destOrd="0" parTransId="{2232967B-2AC3-4FFF-8190-985BF113AB23}" sibTransId="{0A9C7069-A053-4804-B518-9B080C5C115A}"/>
    <dgm:cxn modelId="{049AF20F-3DB7-4E80-B7DF-9713BA261F96}" srcId="{388035CB-3645-4B36-89F5-F50C65610D10}" destId="{CDF06FC7-2415-45AC-B34D-4AF40FDE3EDE}" srcOrd="5" destOrd="0" parTransId="{AEF1FED4-FD0D-4B9F-8DEE-C37A77C620D9}" sibTransId="{25B98548-1B0B-44C8-B265-5C9652FEB8E8}"/>
    <dgm:cxn modelId="{037CD7D0-A3AB-4047-83F0-DC74FFE7DF6A}" type="presOf" srcId="{388035CB-3645-4B36-89F5-F50C65610D10}" destId="{5E5AB930-B847-423A-BFD1-2DFB8C058479}" srcOrd="0" destOrd="0" presId="urn:microsoft.com/office/officeart/2008/layout/VerticalCircleList"/>
    <dgm:cxn modelId="{90E06743-9898-4C8E-8831-5DDAEC2FC561}" srcId="{388035CB-3645-4B36-89F5-F50C65610D10}" destId="{D6A6E2A3-951A-4BAB-AAA6-542EA398008B}" srcOrd="1" destOrd="0" parTransId="{CAF9D631-8DA0-467A-B54D-4354D4811969}" sibTransId="{5259B19E-0C8A-4ECC-803E-5229B7C0142A}"/>
    <dgm:cxn modelId="{9CAEE35F-A72D-433B-81A0-1F36D4C93AD6}" type="presOf" srcId="{D6A6E2A3-951A-4BAB-AAA6-542EA398008B}" destId="{9D7CA49C-CC6C-469D-B6F9-9E16D8CA6D65}" srcOrd="0" destOrd="0" presId="urn:microsoft.com/office/officeart/2008/layout/VerticalCircleList"/>
    <dgm:cxn modelId="{F0CF6DB9-DAFE-4812-B371-FD78F0E2C800}" type="presOf" srcId="{A7A2A948-770E-453A-A0AD-0D32DAAAB872}" destId="{B0F3D686-94B7-4853-BD34-CEB87B474F1F}" srcOrd="0" destOrd="0" presId="urn:microsoft.com/office/officeart/2008/layout/VerticalCircleList"/>
    <dgm:cxn modelId="{4205E30B-03E5-47EF-A44C-831B19329222}" type="presOf" srcId="{F27D8668-6094-414D-8AC4-85AA07BA6EB9}" destId="{7BB5DFB3-5C48-4D99-898F-ADDF16988D5E}" srcOrd="0" destOrd="0" presId="urn:microsoft.com/office/officeart/2008/layout/VerticalCircleList"/>
    <dgm:cxn modelId="{706E9695-FB4E-4806-B9D6-23FCDD993777}" srcId="{388035CB-3645-4B36-89F5-F50C65610D10}" destId="{CDDC9995-4727-4C0D-A865-7BD33AE4F1DF}" srcOrd="4" destOrd="0" parTransId="{C2C4CB4C-4EE2-4CAF-859C-DEDC6B56F7D5}" sibTransId="{1F83971B-F44F-4D95-B873-1E2B6F3E7F91}"/>
    <dgm:cxn modelId="{78A63D7F-79B5-4DB8-B7A1-AAC4D2179C68}" type="presParOf" srcId="{5E5AB930-B847-423A-BFD1-2DFB8C058479}" destId="{D1A7A9D9-09EC-45ED-83EE-1FB394F58BEF}" srcOrd="0" destOrd="0" presId="urn:microsoft.com/office/officeart/2008/layout/VerticalCircleList"/>
    <dgm:cxn modelId="{1B9CDC2A-B4C3-4D0E-8008-BE952D51A85A}" type="presParOf" srcId="{D1A7A9D9-09EC-45ED-83EE-1FB394F58BEF}" destId="{ACB36458-F4BC-4044-8B7F-75019BCB0AE6}" srcOrd="0" destOrd="0" presId="urn:microsoft.com/office/officeart/2008/layout/VerticalCircleList"/>
    <dgm:cxn modelId="{8B345B8A-D2AE-4A7D-B17A-3117DC6E5428}" type="presParOf" srcId="{D1A7A9D9-09EC-45ED-83EE-1FB394F58BEF}" destId="{733BD1D0-4D0B-47C0-AD88-810AC25147B7}" srcOrd="1" destOrd="0" presId="urn:microsoft.com/office/officeart/2008/layout/VerticalCircleList"/>
    <dgm:cxn modelId="{B62994BC-7BD9-4A35-B13E-70284B56D177}" type="presParOf" srcId="{D1A7A9D9-09EC-45ED-83EE-1FB394F58BEF}" destId="{B0F3D686-94B7-4853-BD34-CEB87B474F1F}" srcOrd="2" destOrd="0" presId="urn:microsoft.com/office/officeart/2008/layout/VerticalCircleList"/>
    <dgm:cxn modelId="{83D58E59-77D4-4A95-B579-5875C4B94CAF}" type="presParOf" srcId="{5E5AB930-B847-423A-BFD1-2DFB8C058479}" destId="{E453E620-E2C1-4ED7-8FFB-650DA4624793}" srcOrd="1" destOrd="0" presId="urn:microsoft.com/office/officeart/2008/layout/VerticalCircleList"/>
    <dgm:cxn modelId="{8D36203B-4049-4FA7-A6CD-2E6731D5E0C0}" type="presParOf" srcId="{E453E620-E2C1-4ED7-8FFB-650DA4624793}" destId="{A54D6E1D-31FC-404F-B405-F4C926701702}" srcOrd="0" destOrd="0" presId="urn:microsoft.com/office/officeart/2008/layout/VerticalCircleList"/>
    <dgm:cxn modelId="{6F87B48F-DEBB-4204-9EA7-4776D2448083}" type="presParOf" srcId="{E453E620-E2C1-4ED7-8FFB-650DA4624793}" destId="{02BAB2BA-5E7D-4F89-8FEE-B37A6E548208}" srcOrd="1" destOrd="0" presId="urn:microsoft.com/office/officeart/2008/layout/VerticalCircleList"/>
    <dgm:cxn modelId="{BCC00C47-A3E1-4773-A7AF-0A07ABA3CB0C}" type="presParOf" srcId="{E453E620-E2C1-4ED7-8FFB-650DA4624793}" destId="{9D7CA49C-CC6C-469D-B6F9-9E16D8CA6D65}" srcOrd="2" destOrd="0" presId="urn:microsoft.com/office/officeart/2008/layout/VerticalCircleList"/>
    <dgm:cxn modelId="{0F56CC44-EC86-493F-92D4-B095ACE4E00F}" type="presParOf" srcId="{5E5AB930-B847-423A-BFD1-2DFB8C058479}" destId="{0F620F37-44E7-4163-A91E-8FB3753283CC}" srcOrd="2" destOrd="0" presId="urn:microsoft.com/office/officeart/2008/layout/VerticalCircleList"/>
    <dgm:cxn modelId="{9658A7B4-6D27-4086-8842-673B014C7A13}" type="presParOf" srcId="{0F620F37-44E7-4163-A91E-8FB3753283CC}" destId="{DF579D47-D2AA-4209-8666-C20E99936B2E}" srcOrd="0" destOrd="0" presId="urn:microsoft.com/office/officeart/2008/layout/VerticalCircleList"/>
    <dgm:cxn modelId="{D8C40CFA-474C-42E6-AA27-19ADE6E365AC}" type="presParOf" srcId="{0F620F37-44E7-4163-A91E-8FB3753283CC}" destId="{B9E15E37-680C-4F9F-A9B3-03E8C2FC311A}" srcOrd="1" destOrd="0" presId="urn:microsoft.com/office/officeart/2008/layout/VerticalCircleList"/>
    <dgm:cxn modelId="{23CE4918-F582-400C-8601-ABCA80D13A65}" type="presParOf" srcId="{0F620F37-44E7-4163-A91E-8FB3753283CC}" destId="{7BB5DFB3-5C48-4D99-898F-ADDF16988D5E}" srcOrd="2" destOrd="0" presId="urn:microsoft.com/office/officeart/2008/layout/VerticalCircleList"/>
    <dgm:cxn modelId="{C9EFA5CE-C977-4F97-9AC0-7B615FA9C11B}" type="presParOf" srcId="{5E5AB930-B847-423A-BFD1-2DFB8C058479}" destId="{0329820E-7E6D-4B37-86E0-67781A989FA0}" srcOrd="3" destOrd="0" presId="urn:microsoft.com/office/officeart/2008/layout/VerticalCircleList"/>
    <dgm:cxn modelId="{EDB27CDA-0748-4F9A-9B9B-E4A02A25BA1E}" type="presParOf" srcId="{0329820E-7E6D-4B37-86E0-67781A989FA0}" destId="{41CEDA78-ED49-43F4-88A4-A5800D3C7790}" srcOrd="0" destOrd="0" presId="urn:microsoft.com/office/officeart/2008/layout/VerticalCircleList"/>
    <dgm:cxn modelId="{DCC67461-15DB-445B-8CA4-F68D6FC23DD9}" type="presParOf" srcId="{0329820E-7E6D-4B37-86E0-67781A989FA0}" destId="{986FEF11-6408-4AF5-9032-38EEEF36B7B6}" srcOrd="1" destOrd="0" presId="urn:microsoft.com/office/officeart/2008/layout/VerticalCircleList"/>
    <dgm:cxn modelId="{B442C490-0FDA-4E38-9ECA-69011BF73C9C}" type="presParOf" srcId="{0329820E-7E6D-4B37-86E0-67781A989FA0}" destId="{083DF6B3-EA62-4963-BDE0-5B979CCF1C22}" srcOrd="2" destOrd="0" presId="urn:microsoft.com/office/officeart/2008/layout/VerticalCircleList"/>
    <dgm:cxn modelId="{57F01DFD-FECD-4407-BCA0-7AE237B6B32E}" type="presParOf" srcId="{5E5AB930-B847-423A-BFD1-2DFB8C058479}" destId="{B54AC0F5-8CDA-4B15-B1DF-639557DE6DC4}" srcOrd="4" destOrd="0" presId="urn:microsoft.com/office/officeart/2008/layout/VerticalCircleList"/>
    <dgm:cxn modelId="{03E215F2-7D1E-45DA-AC7F-37BF881AC463}" type="presParOf" srcId="{B54AC0F5-8CDA-4B15-B1DF-639557DE6DC4}" destId="{4502CB8D-C813-45ED-B765-89B7F96916F0}" srcOrd="0" destOrd="0" presId="urn:microsoft.com/office/officeart/2008/layout/VerticalCircleList"/>
    <dgm:cxn modelId="{98628242-E8D7-4F76-AB3A-64A48704CD06}" type="presParOf" srcId="{B54AC0F5-8CDA-4B15-B1DF-639557DE6DC4}" destId="{BE3AD67D-E271-49D2-AD84-BEA0976CAE6E}" srcOrd="1" destOrd="0" presId="urn:microsoft.com/office/officeart/2008/layout/VerticalCircleList"/>
    <dgm:cxn modelId="{5806D381-6100-4DDC-85CE-96CBB3F8CF31}" type="presParOf" srcId="{B54AC0F5-8CDA-4B15-B1DF-639557DE6DC4}" destId="{C3D3597C-19CF-4751-A0D8-F0BC4143B743}" srcOrd="2" destOrd="0" presId="urn:microsoft.com/office/officeart/2008/layout/VerticalCircleList"/>
    <dgm:cxn modelId="{351241BE-24DC-42AC-871B-0F1CB1396E45}" type="presParOf" srcId="{5E5AB930-B847-423A-BFD1-2DFB8C058479}" destId="{BCA37071-E622-49D7-86C6-B3F333EE05CC}" srcOrd="5" destOrd="0" presId="urn:microsoft.com/office/officeart/2008/layout/VerticalCircleList"/>
    <dgm:cxn modelId="{C75A9798-D064-4ECC-AAE7-77D4F358D959}" type="presParOf" srcId="{BCA37071-E622-49D7-86C6-B3F333EE05CC}" destId="{9947ABE3-B26E-4C79-8C75-863A281E5E79}" srcOrd="0" destOrd="0" presId="urn:microsoft.com/office/officeart/2008/layout/VerticalCircleList"/>
    <dgm:cxn modelId="{8342613E-C7E8-4E83-AA94-4F4A2D0C080E}" type="presParOf" srcId="{BCA37071-E622-49D7-86C6-B3F333EE05CC}" destId="{BC9DEE1A-100F-4290-9031-D04648672864}" srcOrd="1" destOrd="0" presId="urn:microsoft.com/office/officeart/2008/layout/VerticalCircleList"/>
    <dgm:cxn modelId="{52950B4B-B359-490B-9832-23D58B101AE4}" type="presParOf" srcId="{BCA37071-E622-49D7-86C6-B3F333EE05CC}" destId="{A651B0AC-27CC-4986-AF0C-E37D6911345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AD394-0CC2-4295-AA26-240FA8931388}"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zh-TW" altLang="en-US"/>
        </a:p>
      </dgm:t>
    </dgm:pt>
    <dgm:pt modelId="{6FEAE375-5218-402D-95B6-CACDE5D83207}">
      <dgm:prSet phldrT="[文字]" custT="1"/>
      <dgm:spPr/>
      <dgm: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內部暴力</a:t>
          </a:r>
          <a:endParaRPr lang="zh-TW" altLang="en-US" sz="2400" b="1" dirty="0">
            <a:solidFill>
              <a:srgbClr val="FF0000"/>
            </a:solidFill>
            <a:latin typeface="微軟正黑體" panose="020B0604030504040204" pitchFamily="34" charset="-120"/>
            <a:ea typeface="微軟正黑體" panose="020B0604030504040204" pitchFamily="34" charset="-120"/>
          </a:endParaRPr>
        </a:p>
      </dgm:t>
    </dgm:pt>
    <dgm:pt modelId="{6579A810-3C67-4529-9824-313CF1A81160}" type="parTrans" cxnId="{2B96683A-2675-49C2-A5EF-2A1410BA0203}">
      <dgm:prSet/>
      <dgm:spPr/>
      <dgm:t>
        <a:bodyPr/>
        <a:lstStyle/>
        <a:p>
          <a:endParaRPr lang="zh-TW" altLang="en-US"/>
        </a:p>
      </dgm:t>
    </dgm:pt>
    <dgm:pt modelId="{403B2733-58E8-436B-A2BD-06B7C2891C11}" type="sibTrans" cxnId="{2B96683A-2675-49C2-A5EF-2A1410BA0203}">
      <dgm:prSet/>
      <dgm:spPr/>
      <dgm:t>
        <a:bodyPr/>
        <a:lstStyle/>
        <a:p>
          <a:endParaRPr lang="zh-TW" altLang="en-US"/>
        </a:p>
      </dgm:t>
    </dgm:pt>
    <dgm:pt modelId="{14C8F529-3BC5-4C1D-ACE8-EB97B653A97C}">
      <dgm:prSet phldrT="[文字]" custT="1"/>
      <dgm:spPr/>
      <dgm:t>
        <a:bodyPr/>
        <a:lstStyle/>
        <a:p>
          <a:r>
            <a:rPr lang="en-US" sz="2400" dirty="0" err="1" smtClean="0">
              <a:latin typeface="微軟正黑體" panose="020B0604030504040204" pitchFamily="34" charset="-120"/>
              <a:ea typeface="微軟正黑體" panose="020B0604030504040204" pitchFamily="34" charset="-120"/>
            </a:rPr>
            <a:t>發生在同事或上司及下屬之間，包括管理者及指導者</a:t>
          </a:r>
          <a:r>
            <a:rPr lang="en-US" sz="2400" dirty="0" smtClean="0">
              <a:latin typeface="微軟正黑體" panose="020B0604030504040204" pitchFamily="34" charset="-120"/>
              <a:ea typeface="微軟正黑體" panose="020B0604030504040204" pitchFamily="34" charset="-120"/>
            </a:rPr>
            <a:t>。 </a:t>
          </a:r>
          <a:endParaRPr lang="zh-TW" altLang="en-US" sz="2400" dirty="0">
            <a:latin typeface="微軟正黑體" panose="020B0604030504040204" pitchFamily="34" charset="-120"/>
            <a:ea typeface="微軟正黑體" panose="020B0604030504040204" pitchFamily="34" charset="-120"/>
          </a:endParaRPr>
        </a:p>
      </dgm:t>
    </dgm:pt>
    <dgm:pt modelId="{31F5977B-45DF-45F6-82D0-3DD705A1BFC2}" type="parTrans" cxnId="{02488C05-2FBA-4132-94E4-B37942DCACCE}">
      <dgm:prSet/>
      <dgm:spPr/>
      <dgm:t>
        <a:bodyPr/>
        <a:lstStyle/>
        <a:p>
          <a:endParaRPr lang="zh-TW" altLang="en-US"/>
        </a:p>
      </dgm:t>
    </dgm:pt>
    <dgm:pt modelId="{147A9ADB-799A-4C6D-B2CD-81BF5554D957}" type="sibTrans" cxnId="{02488C05-2FBA-4132-94E4-B37942DCACCE}">
      <dgm:prSet/>
      <dgm:spPr/>
      <dgm:t>
        <a:bodyPr/>
        <a:lstStyle/>
        <a:p>
          <a:endParaRPr lang="zh-TW" altLang="en-US"/>
        </a:p>
      </dgm:t>
    </dgm:pt>
    <dgm:pt modelId="{B5E9077B-4BB1-42CB-A7B0-A91AA7E74F07}">
      <dgm:prSet phldrT="[文字]" custT="1"/>
      <dgm:spPr/>
      <dgm: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外部暴力</a:t>
          </a:r>
          <a:endParaRPr lang="zh-TW" altLang="en-US" sz="2400" b="1" dirty="0">
            <a:solidFill>
              <a:srgbClr val="FF0000"/>
            </a:solidFill>
            <a:latin typeface="微軟正黑體" panose="020B0604030504040204" pitchFamily="34" charset="-120"/>
            <a:ea typeface="微軟正黑體" panose="020B0604030504040204" pitchFamily="34" charset="-120"/>
          </a:endParaRPr>
        </a:p>
      </dgm:t>
    </dgm:pt>
    <dgm:pt modelId="{8CA71F9D-57E4-4B3C-98F9-EE0C7D6EFDC0}" type="parTrans" cxnId="{7AAFCAD2-D86D-45D1-A8C4-5528BCB7158D}">
      <dgm:prSet/>
      <dgm:spPr/>
      <dgm:t>
        <a:bodyPr/>
        <a:lstStyle/>
        <a:p>
          <a:endParaRPr lang="zh-TW" altLang="en-US"/>
        </a:p>
      </dgm:t>
    </dgm:pt>
    <dgm:pt modelId="{920F66C1-5AA3-4EEF-AFE7-E2A59C241549}" type="sibTrans" cxnId="{7AAFCAD2-D86D-45D1-A8C4-5528BCB7158D}">
      <dgm:prSet/>
      <dgm:spPr/>
      <dgm:t>
        <a:bodyPr/>
        <a:lstStyle/>
        <a:p>
          <a:endParaRPr lang="zh-TW" altLang="en-US"/>
        </a:p>
      </dgm:t>
    </dgm:pt>
    <dgm:pt modelId="{A047C9B7-2767-4621-AD24-DEF0B12E4A92}">
      <dgm:prSet phldrT="[文字]" custT="1"/>
      <dgm:spPr/>
      <dgm:t>
        <a:bodyPr/>
        <a:lstStyle/>
        <a:p>
          <a:r>
            <a:rPr lang="en-US" sz="2400" dirty="0" err="1" smtClean="0">
              <a:latin typeface="微軟正黑體" panose="020B0604030504040204" pitchFamily="34" charset="-120"/>
              <a:ea typeface="微軟正黑體" panose="020B0604030504040204" pitchFamily="34" charset="-120"/>
            </a:rPr>
            <a:t>發生在工作者及其他第三方之間，包括工作場所出現的陌生人、顧客、客戶及照顧對象</a:t>
          </a:r>
          <a:r>
            <a:rPr 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dgm:t>
    </dgm:pt>
    <dgm:pt modelId="{7E813E0A-E997-4735-BB30-9BE704CC0B4B}" type="parTrans" cxnId="{61AB6FA9-E3A3-4959-9BE9-591571A53560}">
      <dgm:prSet/>
      <dgm:spPr/>
      <dgm:t>
        <a:bodyPr/>
        <a:lstStyle/>
        <a:p>
          <a:endParaRPr lang="zh-TW" altLang="en-US"/>
        </a:p>
      </dgm:t>
    </dgm:pt>
    <dgm:pt modelId="{47531B12-5822-4D89-8985-F98882D83095}" type="sibTrans" cxnId="{61AB6FA9-E3A3-4959-9BE9-591571A53560}">
      <dgm:prSet/>
      <dgm:spPr/>
      <dgm:t>
        <a:bodyPr/>
        <a:lstStyle/>
        <a:p>
          <a:endParaRPr lang="zh-TW" altLang="en-US"/>
        </a:p>
      </dgm:t>
    </dgm:pt>
    <dgm:pt modelId="{D7C56D82-33F1-42BD-A128-DB56280270F9}" type="pres">
      <dgm:prSet presAssocID="{185AD394-0CC2-4295-AA26-240FA8931388}" presName="Name0" presStyleCnt="0">
        <dgm:presLayoutVars>
          <dgm:chMax/>
          <dgm:chPref/>
          <dgm:dir/>
        </dgm:presLayoutVars>
      </dgm:prSet>
      <dgm:spPr/>
      <dgm:t>
        <a:bodyPr/>
        <a:lstStyle/>
        <a:p>
          <a:endParaRPr lang="zh-TW" altLang="en-US"/>
        </a:p>
      </dgm:t>
    </dgm:pt>
    <dgm:pt modelId="{4EBA4E46-641E-4901-9A44-72B51D062B4D}" type="pres">
      <dgm:prSet presAssocID="{6FEAE375-5218-402D-95B6-CACDE5D83207}" presName="parenttextcomposite" presStyleCnt="0"/>
      <dgm:spPr/>
    </dgm:pt>
    <dgm:pt modelId="{DFDF043A-8ED2-472A-B4D7-17FCCD5BEE10}" type="pres">
      <dgm:prSet presAssocID="{6FEAE375-5218-402D-95B6-CACDE5D83207}" presName="parenttext" presStyleLbl="revTx" presStyleIdx="0" presStyleCnt="2">
        <dgm:presLayoutVars>
          <dgm:chMax/>
          <dgm:chPref val="2"/>
          <dgm:bulletEnabled val="1"/>
        </dgm:presLayoutVars>
      </dgm:prSet>
      <dgm:spPr/>
      <dgm:t>
        <a:bodyPr/>
        <a:lstStyle/>
        <a:p>
          <a:endParaRPr lang="zh-TW" altLang="en-US"/>
        </a:p>
      </dgm:t>
    </dgm:pt>
    <dgm:pt modelId="{E9FE1997-EF19-4622-9108-0B175213DB1C}" type="pres">
      <dgm:prSet presAssocID="{6FEAE375-5218-402D-95B6-CACDE5D83207}" presName="composite" presStyleCnt="0"/>
      <dgm:spPr/>
    </dgm:pt>
    <dgm:pt modelId="{144A8AD0-EB72-4220-B9AA-CFE581610086}" type="pres">
      <dgm:prSet presAssocID="{6FEAE375-5218-402D-95B6-CACDE5D83207}" presName="chevron1" presStyleLbl="alignNode1" presStyleIdx="0" presStyleCnt="14"/>
      <dgm:spPr/>
    </dgm:pt>
    <dgm:pt modelId="{AB839498-A66E-4E09-B8CF-B76E53FD71A5}" type="pres">
      <dgm:prSet presAssocID="{6FEAE375-5218-402D-95B6-CACDE5D83207}" presName="chevron2" presStyleLbl="alignNode1" presStyleIdx="1" presStyleCnt="14"/>
      <dgm:spPr/>
    </dgm:pt>
    <dgm:pt modelId="{0561745F-ECBA-4EAE-BCEF-DFFDFF880E9E}" type="pres">
      <dgm:prSet presAssocID="{6FEAE375-5218-402D-95B6-CACDE5D83207}" presName="chevron3" presStyleLbl="alignNode1" presStyleIdx="2" presStyleCnt="14"/>
      <dgm:spPr/>
    </dgm:pt>
    <dgm:pt modelId="{49696CD6-33CB-4693-9849-793769122BD6}" type="pres">
      <dgm:prSet presAssocID="{6FEAE375-5218-402D-95B6-CACDE5D83207}" presName="chevron4" presStyleLbl="alignNode1" presStyleIdx="3" presStyleCnt="14"/>
      <dgm:spPr/>
    </dgm:pt>
    <dgm:pt modelId="{0D6B6683-6B87-4387-B4BC-1E33FC17FC92}" type="pres">
      <dgm:prSet presAssocID="{6FEAE375-5218-402D-95B6-CACDE5D83207}" presName="chevron5" presStyleLbl="alignNode1" presStyleIdx="4" presStyleCnt="14"/>
      <dgm:spPr/>
    </dgm:pt>
    <dgm:pt modelId="{EAA205FE-0EBF-4D42-9513-B9AC3BE9818A}" type="pres">
      <dgm:prSet presAssocID="{6FEAE375-5218-402D-95B6-CACDE5D83207}" presName="chevron6" presStyleLbl="alignNode1" presStyleIdx="5" presStyleCnt="14"/>
      <dgm:spPr/>
    </dgm:pt>
    <dgm:pt modelId="{ECBB0BD2-D17D-4B0F-8097-F6C338A46E34}" type="pres">
      <dgm:prSet presAssocID="{6FEAE375-5218-402D-95B6-CACDE5D83207}" presName="chevron7" presStyleLbl="alignNode1" presStyleIdx="6" presStyleCnt="14"/>
      <dgm:spPr/>
    </dgm:pt>
    <dgm:pt modelId="{1D3DECDB-D0DD-4646-8DF7-541E12D8207F}" type="pres">
      <dgm:prSet presAssocID="{6FEAE375-5218-402D-95B6-CACDE5D83207}" presName="childtext" presStyleLbl="solidFgAcc1" presStyleIdx="0" presStyleCnt="2">
        <dgm:presLayoutVars>
          <dgm:chMax/>
          <dgm:chPref val="0"/>
          <dgm:bulletEnabled val="1"/>
        </dgm:presLayoutVars>
      </dgm:prSet>
      <dgm:spPr/>
      <dgm:t>
        <a:bodyPr/>
        <a:lstStyle/>
        <a:p>
          <a:endParaRPr lang="zh-TW" altLang="en-US"/>
        </a:p>
      </dgm:t>
    </dgm:pt>
    <dgm:pt modelId="{3132247E-1C2B-4C65-9846-02908B448767}" type="pres">
      <dgm:prSet presAssocID="{403B2733-58E8-436B-A2BD-06B7C2891C11}" presName="sibTrans" presStyleCnt="0"/>
      <dgm:spPr/>
    </dgm:pt>
    <dgm:pt modelId="{6AECF479-7810-472E-94EB-F6A281527D47}" type="pres">
      <dgm:prSet presAssocID="{B5E9077B-4BB1-42CB-A7B0-A91AA7E74F07}" presName="parenttextcomposite" presStyleCnt="0"/>
      <dgm:spPr/>
    </dgm:pt>
    <dgm:pt modelId="{B05044FF-1E8C-4117-B09E-DD3B82ABCB28}" type="pres">
      <dgm:prSet presAssocID="{B5E9077B-4BB1-42CB-A7B0-A91AA7E74F07}" presName="parenttext" presStyleLbl="revTx" presStyleIdx="1" presStyleCnt="2">
        <dgm:presLayoutVars>
          <dgm:chMax/>
          <dgm:chPref val="2"/>
          <dgm:bulletEnabled val="1"/>
        </dgm:presLayoutVars>
      </dgm:prSet>
      <dgm:spPr/>
      <dgm:t>
        <a:bodyPr/>
        <a:lstStyle/>
        <a:p>
          <a:endParaRPr lang="zh-TW" altLang="en-US"/>
        </a:p>
      </dgm:t>
    </dgm:pt>
    <dgm:pt modelId="{3CF3B911-7E64-4249-8F14-32B666783841}" type="pres">
      <dgm:prSet presAssocID="{B5E9077B-4BB1-42CB-A7B0-A91AA7E74F07}" presName="composite" presStyleCnt="0"/>
      <dgm:spPr/>
    </dgm:pt>
    <dgm:pt modelId="{B14BE0F0-9940-46C5-B83A-76B1ABFDC098}" type="pres">
      <dgm:prSet presAssocID="{B5E9077B-4BB1-42CB-A7B0-A91AA7E74F07}" presName="chevron1" presStyleLbl="alignNode1" presStyleIdx="7" presStyleCnt="14"/>
      <dgm:spPr/>
    </dgm:pt>
    <dgm:pt modelId="{6E442BE2-3347-4264-8A4B-B4892B124935}" type="pres">
      <dgm:prSet presAssocID="{B5E9077B-4BB1-42CB-A7B0-A91AA7E74F07}" presName="chevron2" presStyleLbl="alignNode1" presStyleIdx="8" presStyleCnt="14"/>
      <dgm:spPr/>
    </dgm:pt>
    <dgm:pt modelId="{8BB7BE45-2CB5-43DF-A573-74FF7FCD2AB6}" type="pres">
      <dgm:prSet presAssocID="{B5E9077B-4BB1-42CB-A7B0-A91AA7E74F07}" presName="chevron3" presStyleLbl="alignNode1" presStyleIdx="9" presStyleCnt="14"/>
      <dgm:spPr/>
    </dgm:pt>
    <dgm:pt modelId="{C9D6FCFE-E117-4410-858D-7C520A575187}" type="pres">
      <dgm:prSet presAssocID="{B5E9077B-4BB1-42CB-A7B0-A91AA7E74F07}" presName="chevron4" presStyleLbl="alignNode1" presStyleIdx="10" presStyleCnt="14"/>
      <dgm:spPr/>
    </dgm:pt>
    <dgm:pt modelId="{2CFC6CA5-3EFC-41B4-88DC-51FAF9DA2288}" type="pres">
      <dgm:prSet presAssocID="{B5E9077B-4BB1-42CB-A7B0-A91AA7E74F07}" presName="chevron5" presStyleLbl="alignNode1" presStyleIdx="11" presStyleCnt="14"/>
      <dgm:spPr/>
    </dgm:pt>
    <dgm:pt modelId="{29D49988-F595-41A8-A782-52F441EB13AB}" type="pres">
      <dgm:prSet presAssocID="{B5E9077B-4BB1-42CB-A7B0-A91AA7E74F07}" presName="chevron6" presStyleLbl="alignNode1" presStyleIdx="12" presStyleCnt="14"/>
      <dgm:spPr/>
    </dgm:pt>
    <dgm:pt modelId="{F08C5C99-C814-476D-899A-4F2192C1C0A0}" type="pres">
      <dgm:prSet presAssocID="{B5E9077B-4BB1-42CB-A7B0-A91AA7E74F07}" presName="chevron7" presStyleLbl="alignNode1" presStyleIdx="13" presStyleCnt="14"/>
      <dgm:spPr/>
    </dgm:pt>
    <dgm:pt modelId="{E170CE17-0D5C-4E09-AB44-A52060C1048F}" type="pres">
      <dgm:prSet presAssocID="{B5E9077B-4BB1-42CB-A7B0-A91AA7E74F07}" presName="childtext" presStyleLbl="solidFgAcc1" presStyleIdx="1" presStyleCnt="2">
        <dgm:presLayoutVars>
          <dgm:chMax/>
          <dgm:chPref val="0"/>
          <dgm:bulletEnabled val="1"/>
        </dgm:presLayoutVars>
      </dgm:prSet>
      <dgm:spPr/>
      <dgm:t>
        <a:bodyPr/>
        <a:lstStyle/>
        <a:p>
          <a:endParaRPr lang="zh-TW" altLang="en-US"/>
        </a:p>
      </dgm:t>
    </dgm:pt>
  </dgm:ptLst>
  <dgm:cxnLst>
    <dgm:cxn modelId="{7AAFCAD2-D86D-45D1-A8C4-5528BCB7158D}" srcId="{185AD394-0CC2-4295-AA26-240FA8931388}" destId="{B5E9077B-4BB1-42CB-A7B0-A91AA7E74F07}" srcOrd="1" destOrd="0" parTransId="{8CA71F9D-57E4-4B3C-98F9-EE0C7D6EFDC0}" sibTransId="{920F66C1-5AA3-4EEF-AFE7-E2A59C241549}"/>
    <dgm:cxn modelId="{2B96683A-2675-49C2-A5EF-2A1410BA0203}" srcId="{185AD394-0CC2-4295-AA26-240FA8931388}" destId="{6FEAE375-5218-402D-95B6-CACDE5D83207}" srcOrd="0" destOrd="0" parTransId="{6579A810-3C67-4529-9824-313CF1A81160}" sibTransId="{403B2733-58E8-436B-A2BD-06B7C2891C11}"/>
    <dgm:cxn modelId="{41A69113-8C7E-48E5-9AEA-CAA508943EAE}" type="presOf" srcId="{185AD394-0CC2-4295-AA26-240FA8931388}" destId="{D7C56D82-33F1-42BD-A128-DB56280270F9}" srcOrd="0" destOrd="0" presId="urn:microsoft.com/office/officeart/2008/layout/VerticalAccentList"/>
    <dgm:cxn modelId="{61AB6FA9-E3A3-4959-9BE9-591571A53560}" srcId="{B5E9077B-4BB1-42CB-A7B0-A91AA7E74F07}" destId="{A047C9B7-2767-4621-AD24-DEF0B12E4A92}" srcOrd="0" destOrd="0" parTransId="{7E813E0A-E997-4735-BB30-9BE704CC0B4B}" sibTransId="{47531B12-5822-4D89-8985-F98882D83095}"/>
    <dgm:cxn modelId="{BD6781C0-5DD8-4E30-B146-4939EBD27BD8}" type="presOf" srcId="{14C8F529-3BC5-4C1D-ACE8-EB97B653A97C}" destId="{1D3DECDB-D0DD-4646-8DF7-541E12D8207F}" srcOrd="0" destOrd="0" presId="urn:microsoft.com/office/officeart/2008/layout/VerticalAccentList"/>
    <dgm:cxn modelId="{C4CD5C2C-6D00-4040-AAA7-A20861DC8988}" type="presOf" srcId="{A047C9B7-2767-4621-AD24-DEF0B12E4A92}" destId="{E170CE17-0D5C-4E09-AB44-A52060C1048F}" srcOrd="0" destOrd="0" presId="urn:microsoft.com/office/officeart/2008/layout/VerticalAccentList"/>
    <dgm:cxn modelId="{02488C05-2FBA-4132-94E4-B37942DCACCE}" srcId="{6FEAE375-5218-402D-95B6-CACDE5D83207}" destId="{14C8F529-3BC5-4C1D-ACE8-EB97B653A97C}" srcOrd="0" destOrd="0" parTransId="{31F5977B-45DF-45F6-82D0-3DD705A1BFC2}" sibTransId="{147A9ADB-799A-4C6D-B2CD-81BF5554D957}"/>
    <dgm:cxn modelId="{1E5CF3DC-8E2B-4280-AB70-9C4C5CC9B7D4}" type="presOf" srcId="{6FEAE375-5218-402D-95B6-CACDE5D83207}" destId="{DFDF043A-8ED2-472A-B4D7-17FCCD5BEE10}" srcOrd="0" destOrd="0" presId="urn:microsoft.com/office/officeart/2008/layout/VerticalAccentList"/>
    <dgm:cxn modelId="{A63960EA-BBAA-45B6-9149-4C2A3887CC9A}" type="presOf" srcId="{B5E9077B-4BB1-42CB-A7B0-A91AA7E74F07}" destId="{B05044FF-1E8C-4117-B09E-DD3B82ABCB28}" srcOrd="0" destOrd="0" presId="urn:microsoft.com/office/officeart/2008/layout/VerticalAccentList"/>
    <dgm:cxn modelId="{67675C2E-3DDA-416E-B23F-1DAC1B92CB51}" type="presParOf" srcId="{D7C56D82-33F1-42BD-A128-DB56280270F9}" destId="{4EBA4E46-641E-4901-9A44-72B51D062B4D}" srcOrd="0" destOrd="0" presId="urn:microsoft.com/office/officeart/2008/layout/VerticalAccentList"/>
    <dgm:cxn modelId="{F2A20779-7406-46C3-A171-B2123B1B783A}" type="presParOf" srcId="{4EBA4E46-641E-4901-9A44-72B51D062B4D}" destId="{DFDF043A-8ED2-472A-B4D7-17FCCD5BEE10}" srcOrd="0" destOrd="0" presId="urn:microsoft.com/office/officeart/2008/layout/VerticalAccentList"/>
    <dgm:cxn modelId="{227D469D-91AB-4F62-A604-A2DEBB46D6A4}" type="presParOf" srcId="{D7C56D82-33F1-42BD-A128-DB56280270F9}" destId="{E9FE1997-EF19-4622-9108-0B175213DB1C}" srcOrd="1" destOrd="0" presId="urn:microsoft.com/office/officeart/2008/layout/VerticalAccentList"/>
    <dgm:cxn modelId="{C380BC3D-3CF1-41E6-95F9-6B8762822AC7}" type="presParOf" srcId="{E9FE1997-EF19-4622-9108-0B175213DB1C}" destId="{144A8AD0-EB72-4220-B9AA-CFE581610086}" srcOrd="0" destOrd="0" presId="urn:microsoft.com/office/officeart/2008/layout/VerticalAccentList"/>
    <dgm:cxn modelId="{2682F4CA-486A-4994-8CCF-D7C1DF82CEF7}" type="presParOf" srcId="{E9FE1997-EF19-4622-9108-0B175213DB1C}" destId="{AB839498-A66E-4E09-B8CF-B76E53FD71A5}" srcOrd="1" destOrd="0" presId="urn:microsoft.com/office/officeart/2008/layout/VerticalAccentList"/>
    <dgm:cxn modelId="{A199143D-A17E-4613-A083-2F55F2E070A0}" type="presParOf" srcId="{E9FE1997-EF19-4622-9108-0B175213DB1C}" destId="{0561745F-ECBA-4EAE-BCEF-DFFDFF880E9E}" srcOrd="2" destOrd="0" presId="urn:microsoft.com/office/officeart/2008/layout/VerticalAccentList"/>
    <dgm:cxn modelId="{CE3FE11F-515A-4904-8101-DB244AE64A23}" type="presParOf" srcId="{E9FE1997-EF19-4622-9108-0B175213DB1C}" destId="{49696CD6-33CB-4693-9849-793769122BD6}" srcOrd="3" destOrd="0" presId="urn:microsoft.com/office/officeart/2008/layout/VerticalAccentList"/>
    <dgm:cxn modelId="{89FA083B-1B35-400A-8014-5E0CD370CB83}" type="presParOf" srcId="{E9FE1997-EF19-4622-9108-0B175213DB1C}" destId="{0D6B6683-6B87-4387-B4BC-1E33FC17FC92}" srcOrd="4" destOrd="0" presId="urn:microsoft.com/office/officeart/2008/layout/VerticalAccentList"/>
    <dgm:cxn modelId="{B5FF4E53-656D-4F7F-B9F7-22BDFD2E5120}" type="presParOf" srcId="{E9FE1997-EF19-4622-9108-0B175213DB1C}" destId="{EAA205FE-0EBF-4D42-9513-B9AC3BE9818A}" srcOrd="5" destOrd="0" presId="urn:microsoft.com/office/officeart/2008/layout/VerticalAccentList"/>
    <dgm:cxn modelId="{3C0594B0-BBD4-446B-AC70-7D9F6E851F48}" type="presParOf" srcId="{E9FE1997-EF19-4622-9108-0B175213DB1C}" destId="{ECBB0BD2-D17D-4B0F-8097-F6C338A46E34}" srcOrd="6" destOrd="0" presId="urn:microsoft.com/office/officeart/2008/layout/VerticalAccentList"/>
    <dgm:cxn modelId="{58E896A3-C4F6-4AB1-8F19-3A7D709CB2E6}" type="presParOf" srcId="{E9FE1997-EF19-4622-9108-0B175213DB1C}" destId="{1D3DECDB-D0DD-4646-8DF7-541E12D8207F}" srcOrd="7" destOrd="0" presId="urn:microsoft.com/office/officeart/2008/layout/VerticalAccentList"/>
    <dgm:cxn modelId="{A2445DD9-F11D-41BD-A291-80F3D48EFA42}" type="presParOf" srcId="{D7C56D82-33F1-42BD-A128-DB56280270F9}" destId="{3132247E-1C2B-4C65-9846-02908B448767}" srcOrd="2" destOrd="0" presId="urn:microsoft.com/office/officeart/2008/layout/VerticalAccentList"/>
    <dgm:cxn modelId="{AF065817-B094-4D4D-BCD9-59B129C655C0}" type="presParOf" srcId="{D7C56D82-33F1-42BD-A128-DB56280270F9}" destId="{6AECF479-7810-472E-94EB-F6A281527D47}" srcOrd="3" destOrd="0" presId="urn:microsoft.com/office/officeart/2008/layout/VerticalAccentList"/>
    <dgm:cxn modelId="{700A5E40-3F49-4610-BEA6-026E7889C6A6}" type="presParOf" srcId="{6AECF479-7810-472E-94EB-F6A281527D47}" destId="{B05044FF-1E8C-4117-B09E-DD3B82ABCB28}" srcOrd="0" destOrd="0" presId="urn:microsoft.com/office/officeart/2008/layout/VerticalAccentList"/>
    <dgm:cxn modelId="{F93A58CB-7FCE-4D00-BF03-7CF9F10EE389}" type="presParOf" srcId="{D7C56D82-33F1-42BD-A128-DB56280270F9}" destId="{3CF3B911-7E64-4249-8F14-32B666783841}" srcOrd="4" destOrd="0" presId="urn:microsoft.com/office/officeart/2008/layout/VerticalAccentList"/>
    <dgm:cxn modelId="{547A6688-0DDC-4145-A6D8-3B21047C92BF}" type="presParOf" srcId="{3CF3B911-7E64-4249-8F14-32B666783841}" destId="{B14BE0F0-9940-46C5-B83A-76B1ABFDC098}" srcOrd="0" destOrd="0" presId="urn:microsoft.com/office/officeart/2008/layout/VerticalAccentList"/>
    <dgm:cxn modelId="{D0F7117C-B810-4EF4-83C4-0CB032528CFC}" type="presParOf" srcId="{3CF3B911-7E64-4249-8F14-32B666783841}" destId="{6E442BE2-3347-4264-8A4B-B4892B124935}" srcOrd="1" destOrd="0" presId="urn:microsoft.com/office/officeart/2008/layout/VerticalAccentList"/>
    <dgm:cxn modelId="{4E5AAE4A-013D-4547-9632-025E065C0AFB}" type="presParOf" srcId="{3CF3B911-7E64-4249-8F14-32B666783841}" destId="{8BB7BE45-2CB5-43DF-A573-74FF7FCD2AB6}" srcOrd="2" destOrd="0" presId="urn:microsoft.com/office/officeart/2008/layout/VerticalAccentList"/>
    <dgm:cxn modelId="{3195F68D-8A0E-4FA4-A9B7-7E358E8D1E71}" type="presParOf" srcId="{3CF3B911-7E64-4249-8F14-32B666783841}" destId="{C9D6FCFE-E117-4410-858D-7C520A575187}" srcOrd="3" destOrd="0" presId="urn:microsoft.com/office/officeart/2008/layout/VerticalAccentList"/>
    <dgm:cxn modelId="{6913DE97-117A-41C6-81E4-5EAD71552613}" type="presParOf" srcId="{3CF3B911-7E64-4249-8F14-32B666783841}" destId="{2CFC6CA5-3EFC-41B4-88DC-51FAF9DA2288}" srcOrd="4" destOrd="0" presId="urn:microsoft.com/office/officeart/2008/layout/VerticalAccentList"/>
    <dgm:cxn modelId="{0155227A-A8A6-46A3-8FAE-0EDB6E04BBC4}" type="presParOf" srcId="{3CF3B911-7E64-4249-8F14-32B666783841}" destId="{29D49988-F595-41A8-A782-52F441EB13AB}" srcOrd="5" destOrd="0" presId="urn:microsoft.com/office/officeart/2008/layout/VerticalAccentList"/>
    <dgm:cxn modelId="{DF0C75B2-BFEE-486E-BEBE-499258D712B4}" type="presParOf" srcId="{3CF3B911-7E64-4249-8F14-32B666783841}" destId="{F08C5C99-C814-476D-899A-4F2192C1C0A0}" srcOrd="6" destOrd="0" presId="urn:microsoft.com/office/officeart/2008/layout/VerticalAccentList"/>
    <dgm:cxn modelId="{AE8A0226-42A1-467B-9491-021BC692E0A3}" type="presParOf" srcId="{3CF3B911-7E64-4249-8F14-32B666783841}" destId="{E170CE17-0D5C-4E09-AB44-A52060C1048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BD1D0-4D0B-47C0-AD88-810AC25147B7}">
      <dsp:nvSpPr>
        <dsp:cNvPr id="0" name=""/>
        <dsp:cNvSpPr/>
      </dsp:nvSpPr>
      <dsp:spPr>
        <a:xfrm>
          <a:off x="1105971" y="0"/>
          <a:ext cx="677225" cy="6772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B0F3D686-94B7-4853-BD34-CEB87B474F1F}">
      <dsp:nvSpPr>
        <dsp:cNvPr id="0" name=""/>
        <dsp:cNvSpPr/>
      </dsp:nvSpPr>
      <dsp:spPr>
        <a:xfrm>
          <a:off x="1231901" y="25726"/>
          <a:ext cx="9093199" cy="67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080808"/>
              </a:solidFill>
              <a:latin typeface="微軟正黑體" panose="020B0604030504040204" pitchFamily="34" charset="-120"/>
              <a:ea typeface="微軟正黑體" panose="020B0604030504040204" pitchFamily="34" charset="-120"/>
            </a:rPr>
            <a:t>一、何謂不法侵害</a:t>
          </a:r>
          <a:endParaRPr lang="zh-TW" altLang="en-US" sz="3200" b="1" kern="1200" dirty="0">
            <a:solidFill>
              <a:srgbClr val="080808"/>
            </a:solidFill>
            <a:latin typeface="微軟正黑體" panose="020B0604030504040204" pitchFamily="34" charset="-120"/>
            <a:ea typeface="微軟正黑體" panose="020B0604030504040204" pitchFamily="34" charset="-120"/>
          </a:endParaRPr>
        </a:p>
      </dsp:txBody>
      <dsp:txXfrm>
        <a:off x="1231901" y="25726"/>
        <a:ext cx="9093199" cy="677225"/>
      </dsp:txXfrm>
    </dsp:sp>
    <dsp:sp modelId="{02BAB2BA-5E7D-4F89-8FEE-B37A6E548208}">
      <dsp:nvSpPr>
        <dsp:cNvPr id="0" name=""/>
        <dsp:cNvSpPr/>
      </dsp:nvSpPr>
      <dsp:spPr>
        <a:xfrm>
          <a:off x="1105964" y="664865"/>
          <a:ext cx="677225" cy="6772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9D7CA49C-CC6C-469D-B6F9-9E16D8CA6D65}">
      <dsp:nvSpPr>
        <dsp:cNvPr id="0" name=""/>
        <dsp:cNvSpPr/>
      </dsp:nvSpPr>
      <dsp:spPr>
        <a:xfrm>
          <a:off x="1231919" y="677549"/>
          <a:ext cx="9016996" cy="67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080808"/>
              </a:solidFill>
              <a:latin typeface="微軟正黑體" panose="020B0604030504040204" pitchFamily="34" charset="-120"/>
              <a:ea typeface="微軟正黑體" panose="020B0604030504040204" pitchFamily="34" charset="-120"/>
            </a:rPr>
            <a:t>二、雇主的責任</a:t>
          </a:r>
          <a:endParaRPr lang="zh-TW" altLang="en-US" sz="3200" b="1" kern="1200" dirty="0">
            <a:solidFill>
              <a:srgbClr val="080808"/>
            </a:solidFill>
            <a:latin typeface="微軟正黑體" panose="020B0604030504040204" pitchFamily="34" charset="-120"/>
            <a:ea typeface="微軟正黑體" panose="020B0604030504040204" pitchFamily="34" charset="-120"/>
          </a:endParaRPr>
        </a:p>
      </dsp:txBody>
      <dsp:txXfrm>
        <a:off x="1231919" y="677549"/>
        <a:ext cx="9016996" cy="677225"/>
      </dsp:txXfrm>
    </dsp:sp>
    <dsp:sp modelId="{B9E15E37-680C-4F9F-A9B3-03E8C2FC311A}">
      <dsp:nvSpPr>
        <dsp:cNvPr id="0" name=""/>
        <dsp:cNvSpPr/>
      </dsp:nvSpPr>
      <dsp:spPr>
        <a:xfrm>
          <a:off x="1106012" y="1354767"/>
          <a:ext cx="677225" cy="6772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7BB5DFB3-5C48-4D99-898F-ADDF16988D5E}">
      <dsp:nvSpPr>
        <dsp:cNvPr id="0" name=""/>
        <dsp:cNvSpPr/>
      </dsp:nvSpPr>
      <dsp:spPr>
        <a:xfrm>
          <a:off x="1231901" y="1405566"/>
          <a:ext cx="9042397" cy="67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080808"/>
              </a:solidFill>
              <a:latin typeface="微軟正黑體" panose="020B0604030504040204" pitchFamily="34" charset="-120"/>
              <a:ea typeface="微軟正黑體" panose="020B0604030504040204" pitchFamily="34" charset="-120"/>
            </a:rPr>
            <a:t>三、如何避免執行職務遭受不法侵害</a:t>
          </a:r>
          <a:endParaRPr lang="zh-TW" altLang="en-US" sz="3200" b="1" kern="1200" dirty="0">
            <a:solidFill>
              <a:srgbClr val="080808"/>
            </a:solidFill>
            <a:latin typeface="微軟正黑體" panose="020B0604030504040204" pitchFamily="34" charset="-120"/>
            <a:ea typeface="微軟正黑體" panose="020B0604030504040204" pitchFamily="34" charset="-120"/>
          </a:endParaRPr>
        </a:p>
      </dsp:txBody>
      <dsp:txXfrm>
        <a:off x="1231901" y="1405566"/>
        <a:ext cx="9042397" cy="677225"/>
      </dsp:txXfrm>
    </dsp:sp>
    <dsp:sp modelId="{986FEF11-6408-4AF5-9032-38EEEF36B7B6}">
      <dsp:nvSpPr>
        <dsp:cNvPr id="0" name=""/>
        <dsp:cNvSpPr/>
      </dsp:nvSpPr>
      <dsp:spPr>
        <a:xfrm>
          <a:off x="1106364" y="2044697"/>
          <a:ext cx="677225" cy="6772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083DF6B3-EA62-4963-BDE0-5B979CCF1C22}">
      <dsp:nvSpPr>
        <dsp:cNvPr id="0" name=""/>
        <dsp:cNvSpPr/>
      </dsp:nvSpPr>
      <dsp:spPr>
        <a:xfrm>
          <a:off x="1231919" y="2095510"/>
          <a:ext cx="9016996" cy="67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080808"/>
              </a:solidFill>
              <a:latin typeface="微軟正黑體" panose="020B0604030504040204" pitchFamily="34" charset="-120"/>
              <a:ea typeface="微軟正黑體" panose="020B0604030504040204" pitchFamily="34" charset="-120"/>
            </a:rPr>
            <a:t>四、員工遭受不法侵害處置應對</a:t>
          </a:r>
          <a:endParaRPr lang="zh-TW" altLang="en-US" sz="3200" b="1" kern="1200" dirty="0">
            <a:solidFill>
              <a:srgbClr val="080808"/>
            </a:solidFill>
            <a:latin typeface="微軟正黑體" panose="020B0604030504040204" pitchFamily="34" charset="-120"/>
            <a:ea typeface="微軟正黑體" panose="020B0604030504040204" pitchFamily="34" charset="-120"/>
          </a:endParaRPr>
        </a:p>
      </dsp:txBody>
      <dsp:txXfrm>
        <a:off x="1231919" y="2095510"/>
        <a:ext cx="9016996" cy="677225"/>
      </dsp:txXfrm>
    </dsp:sp>
    <dsp:sp modelId="{BE3AD67D-E271-49D2-AD84-BEA0976CAE6E}">
      <dsp:nvSpPr>
        <dsp:cNvPr id="0" name=""/>
        <dsp:cNvSpPr/>
      </dsp:nvSpPr>
      <dsp:spPr>
        <a:xfrm>
          <a:off x="1118703" y="2721936"/>
          <a:ext cx="677225" cy="6772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C3D3597C-19CF-4751-A0D8-F0BC4143B743}">
      <dsp:nvSpPr>
        <dsp:cNvPr id="0" name=""/>
        <dsp:cNvSpPr/>
      </dsp:nvSpPr>
      <dsp:spPr>
        <a:xfrm>
          <a:off x="1231901" y="2772715"/>
          <a:ext cx="9042397" cy="67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080808"/>
              </a:solidFill>
              <a:latin typeface="微軟正黑體" panose="020B0604030504040204" pitchFamily="34" charset="-120"/>
              <a:ea typeface="微軟正黑體" panose="020B0604030504040204" pitchFamily="34" charset="-120"/>
            </a:rPr>
            <a:t>五、執行職務遭受不法侵害處置執行流程</a:t>
          </a:r>
          <a:endParaRPr lang="zh-TW" altLang="en-US" sz="3200" b="1" kern="1200" dirty="0">
            <a:solidFill>
              <a:srgbClr val="080808"/>
            </a:solidFill>
            <a:latin typeface="微軟正黑體" panose="020B0604030504040204" pitchFamily="34" charset="-120"/>
            <a:ea typeface="微軟正黑體" panose="020B0604030504040204" pitchFamily="34" charset="-120"/>
          </a:endParaRPr>
        </a:p>
      </dsp:txBody>
      <dsp:txXfrm>
        <a:off x="1231901" y="2772715"/>
        <a:ext cx="9042397" cy="677225"/>
      </dsp:txXfrm>
    </dsp:sp>
    <dsp:sp modelId="{BC9DEE1A-100F-4290-9031-D04648672864}">
      <dsp:nvSpPr>
        <dsp:cNvPr id="0" name=""/>
        <dsp:cNvSpPr/>
      </dsp:nvSpPr>
      <dsp:spPr>
        <a:xfrm>
          <a:off x="1118710" y="3386774"/>
          <a:ext cx="677225" cy="6772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A651B0AC-27CC-4986-AF0C-E37D69113459}">
      <dsp:nvSpPr>
        <dsp:cNvPr id="0" name=""/>
        <dsp:cNvSpPr/>
      </dsp:nvSpPr>
      <dsp:spPr>
        <a:xfrm>
          <a:off x="1231901" y="3386774"/>
          <a:ext cx="9042397" cy="67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080808"/>
              </a:solidFill>
              <a:latin typeface="微軟正黑體" panose="020B0604030504040204" pitchFamily="34" charset="-120"/>
              <a:ea typeface="微軟正黑體" panose="020B0604030504040204" pitchFamily="34" charset="-120"/>
            </a:rPr>
            <a:t>六、如何預防職場暴力</a:t>
          </a:r>
          <a:endParaRPr lang="zh-TW" altLang="en-US" sz="3200" b="1" kern="1200" dirty="0">
            <a:solidFill>
              <a:srgbClr val="080808"/>
            </a:solidFill>
            <a:latin typeface="微軟正黑體" panose="020B0604030504040204" pitchFamily="34" charset="-120"/>
            <a:ea typeface="微軟正黑體" panose="020B0604030504040204" pitchFamily="34" charset="-120"/>
          </a:endParaRPr>
        </a:p>
      </dsp:txBody>
      <dsp:txXfrm>
        <a:off x="1231901" y="3386774"/>
        <a:ext cx="9042397" cy="677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043A-8ED2-472A-B4D7-17FCCD5BEE10}">
      <dsp:nvSpPr>
        <dsp:cNvPr id="0" name=""/>
        <dsp:cNvSpPr/>
      </dsp:nvSpPr>
      <dsp:spPr>
        <a:xfrm>
          <a:off x="111586" y="493248"/>
          <a:ext cx="6463062" cy="5875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微軟正黑體" panose="020B0604030504040204" pitchFamily="34" charset="-120"/>
              <a:ea typeface="微軟正黑體" panose="020B0604030504040204" pitchFamily="34" charset="-120"/>
            </a:rPr>
            <a:t>內部暴力</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dsp:txBody>
      <dsp:txXfrm>
        <a:off x="111586" y="493248"/>
        <a:ext cx="6463062" cy="587551"/>
      </dsp:txXfrm>
    </dsp:sp>
    <dsp:sp modelId="{144A8AD0-EB72-4220-B9AA-CFE581610086}">
      <dsp:nvSpPr>
        <dsp:cNvPr id="0" name=""/>
        <dsp:cNvSpPr/>
      </dsp:nvSpPr>
      <dsp:spPr>
        <a:xfrm>
          <a:off x="111586"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839498-A66E-4E09-B8CF-B76E53FD71A5}">
      <dsp:nvSpPr>
        <dsp:cNvPr id="0" name=""/>
        <dsp:cNvSpPr/>
      </dsp:nvSpPr>
      <dsp:spPr>
        <a:xfrm>
          <a:off x="1020005"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61745F-ECBA-4EAE-BCEF-DFFDFF880E9E}">
      <dsp:nvSpPr>
        <dsp:cNvPr id="0" name=""/>
        <dsp:cNvSpPr/>
      </dsp:nvSpPr>
      <dsp:spPr>
        <a:xfrm>
          <a:off x="1929143"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9696CD6-33CB-4693-9849-793769122BD6}">
      <dsp:nvSpPr>
        <dsp:cNvPr id="0" name=""/>
        <dsp:cNvSpPr/>
      </dsp:nvSpPr>
      <dsp:spPr>
        <a:xfrm>
          <a:off x="2837562"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6B6683-6B87-4387-B4BC-1E33FC17FC92}">
      <dsp:nvSpPr>
        <dsp:cNvPr id="0" name=""/>
        <dsp:cNvSpPr/>
      </dsp:nvSpPr>
      <dsp:spPr>
        <a:xfrm>
          <a:off x="3746700"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A205FE-0EBF-4D42-9513-B9AC3BE9818A}">
      <dsp:nvSpPr>
        <dsp:cNvPr id="0" name=""/>
        <dsp:cNvSpPr/>
      </dsp:nvSpPr>
      <dsp:spPr>
        <a:xfrm>
          <a:off x="4655119"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BB0BD2-D17D-4B0F-8097-F6C338A46E34}">
      <dsp:nvSpPr>
        <dsp:cNvPr id="0" name=""/>
        <dsp:cNvSpPr/>
      </dsp:nvSpPr>
      <dsp:spPr>
        <a:xfrm>
          <a:off x="5564256" y="1080800"/>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3DECDB-D0DD-4646-8DF7-541E12D8207F}">
      <dsp:nvSpPr>
        <dsp:cNvPr id="0" name=""/>
        <dsp:cNvSpPr/>
      </dsp:nvSpPr>
      <dsp:spPr>
        <a:xfrm>
          <a:off x="111586" y="1200486"/>
          <a:ext cx="6547082" cy="9574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微軟正黑體" panose="020B0604030504040204" pitchFamily="34" charset="-120"/>
              <a:ea typeface="微軟正黑體" panose="020B0604030504040204" pitchFamily="34" charset="-120"/>
            </a:rPr>
            <a:t>發生在同事或上司及下屬之間，包括管理者及指導者</a:t>
          </a:r>
          <a:r>
            <a:rPr lang="en-US" sz="2400" kern="1200" dirty="0" smtClean="0">
              <a:latin typeface="微軟正黑體" panose="020B0604030504040204" pitchFamily="34" charset="-120"/>
              <a:ea typeface="微軟正黑體" panose="020B0604030504040204" pitchFamily="34" charset="-120"/>
            </a:rPr>
            <a:t>。 </a:t>
          </a:r>
          <a:endParaRPr lang="zh-TW" altLang="en-US" sz="2400" kern="1200" dirty="0">
            <a:latin typeface="微軟正黑體" panose="020B0604030504040204" pitchFamily="34" charset="-120"/>
            <a:ea typeface="微軟正黑體" panose="020B0604030504040204" pitchFamily="34" charset="-120"/>
          </a:endParaRPr>
        </a:p>
      </dsp:txBody>
      <dsp:txXfrm>
        <a:off x="111586" y="1200486"/>
        <a:ext cx="6547082" cy="957490"/>
      </dsp:txXfrm>
    </dsp:sp>
    <dsp:sp modelId="{B05044FF-1E8C-4117-B09E-DD3B82ABCB28}">
      <dsp:nvSpPr>
        <dsp:cNvPr id="0" name=""/>
        <dsp:cNvSpPr/>
      </dsp:nvSpPr>
      <dsp:spPr>
        <a:xfrm>
          <a:off x="111586" y="2370536"/>
          <a:ext cx="6463062" cy="5875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微軟正黑體" panose="020B0604030504040204" pitchFamily="34" charset="-120"/>
              <a:ea typeface="微軟正黑體" panose="020B0604030504040204" pitchFamily="34" charset="-120"/>
            </a:rPr>
            <a:t>外部暴力</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dsp:txBody>
      <dsp:txXfrm>
        <a:off x="111586" y="2370536"/>
        <a:ext cx="6463062" cy="587551"/>
      </dsp:txXfrm>
    </dsp:sp>
    <dsp:sp modelId="{B14BE0F0-9940-46C5-B83A-76B1ABFDC098}">
      <dsp:nvSpPr>
        <dsp:cNvPr id="0" name=""/>
        <dsp:cNvSpPr/>
      </dsp:nvSpPr>
      <dsp:spPr>
        <a:xfrm>
          <a:off x="111586"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442BE2-3347-4264-8A4B-B4892B124935}">
      <dsp:nvSpPr>
        <dsp:cNvPr id="0" name=""/>
        <dsp:cNvSpPr/>
      </dsp:nvSpPr>
      <dsp:spPr>
        <a:xfrm>
          <a:off x="1020005"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B7BE45-2CB5-43DF-A573-74FF7FCD2AB6}">
      <dsp:nvSpPr>
        <dsp:cNvPr id="0" name=""/>
        <dsp:cNvSpPr/>
      </dsp:nvSpPr>
      <dsp:spPr>
        <a:xfrm>
          <a:off x="1929143"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D6FCFE-E117-4410-858D-7C520A575187}">
      <dsp:nvSpPr>
        <dsp:cNvPr id="0" name=""/>
        <dsp:cNvSpPr/>
      </dsp:nvSpPr>
      <dsp:spPr>
        <a:xfrm>
          <a:off x="2837562"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CFC6CA5-3EFC-41B4-88DC-51FAF9DA2288}">
      <dsp:nvSpPr>
        <dsp:cNvPr id="0" name=""/>
        <dsp:cNvSpPr/>
      </dsp:nvSpPr>
      <dsp:spPr>
        <a:xfrm>
          <a:off x="3746700"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D49988-F595-41A8-A782-52F441EB13AB}">
      <dsp:nvSpPr>
        <dsp:cNvPr id="0" name=""/>
        <dsp:cNvSpPr/>
      </dsp:nvSpPr>
      <dsp:spPr>
        <a:xfrm>
          <a:off x="4655119"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8C5C99-C814-476D-899A-4F2192C1C0A0}">
      <dsp:nvSpPr>
        <dsp:cNvPr id="0" name=""/>
        <dsp:cNvSpPr/>
      </dsp:nvSpPr>
      <dsp:spPr>
        <a:xfrm>
          <a:off x="5564256" y="2958087"/>
          <a:ext cx="1512356" cy="1196863"/>
        </a:xfrm>
        <a:prstGeom prst="chevron">
          <a:avLst>
            <a:gd name="adj" fmla="val 7061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70CE17-0D5C-4E09-AB44-A52060C1048F}">
      <dsp:nvSpPr>
        <dsp:cNvPr id="0" name=""/>
        <dsp:cNvSpPr/>
      </dsp:nvSpPr>
      <dsp:spPr>
        <a:xfrm>
          <a:off x="111586" y="3077774"/>
          <a:ext cx="6547082" cy="9574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微軟正黑體" panose="020B0604030504040204" pitchFamily="34" charset="-120"/>
              <a:ea typeface="微軟正黑體" panose="020B0604030504040204" pitchFamily="34" charset="-120"/>
            </a:rPr>
            <a:t>發生在工作者及其他第三方之間，包括工作場所出現的陌生人、顧客、客戶及照顧對象</a:t>
          </a:r>
          <a:r>
            <a:rPr lang="en-US" sz="2400" kern="1200" dirty="0" smtClean="0">
              <a:latin typeface="微軟正黑體" panose="020B0604030504040204" pitchFamily="34" charset="-120"/>
              <a:ea typeface="微軟正黑體" panose="020B0604030504040204" pitchFamily="34" charset="-120"/>
            </a:rPr>
            <a:t>。</a:t>
          </a:r>
          <a:endParaRPr lang="zh-TW" altLang="en-US" sz="2400" kern="1200" dirty="0">
            <a:latin typeface="微軟正黑體" panose="020B0604030504040204" pitchFamily="34" charset="-120"/>
            <a:ea typeface="微軟正黑體" panose="020B0604030504040204" pitchFamily="34" charset="-120"/>
          </a:endParaRPr>
        </a:p>
      </dsp:txBody>
      <dsp:txXfrm>
        <a:off x="111586" y="3077774"/>
        <a:ext cx="6547082" cy="95749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3DA5FA41-C9BA-46DE-B8A0-D188BD47716F}" type="datetimeFigureOut">
              <a:rPr lang="zh-TW" altLang="en-US" smtClean="0"/>
              <a:t>2021/3/31</a:t>
            </a:fld>
            <a:endParaRPr lang="zh-TW" altLang="en-US"/>
          </a:p>
        </p:txBody>
      </p:sp>
      <p:sp>
        <p:nvSpPr>
          <p:cNvPr id="4" name="頁尾版面配置區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F70C376F-C2F9-472A-BD18-6AAC65816ED6}" type="slidenum">
              <a:rPr lang="zh-TW" altLang="en-US" smtClean="0"/>
              <a:t>‹#›</a:t>
            </a:fld>
            <a:endParaRPr lang="zh-TW" altLang="en-US"/>
          </a:p>
        </p:txBody>
      </p:sp>
    </p:spTree>
    <p:extLst>
      <p:ext uri="{BB962C8B-B14F-4D97-AF65-F5344CB8AC3E}">
        <p14:creationId xmlns:p14="http://schemas.microsoft.com/office/powerpoint/2010/main" val="257021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4871" cy="501015"/>
          </a:xfrm>
          <a:prstGeom prst="rect">
            <a:avLst/>
          </a:prstGeom>
          <a:noFill/>
          <a:ln>
            <a:noFill/>
          </a:ln>
          <a:effectLst/>
        </p:spPr>
        <p:txBody>
          <a:bodyPr vert="horz" wrap="square" lIns="96616" tIns="48308" rIns="96616" bIns="48308" numCol="1" anchor="t" anchorCtr="0" compatLnSpc="1"/>
          <a:lstStyle>
            <a:lvl1pPr eaLnBrk="1" hangingPunct="1">
              <a:defRPr sz="1300" smtClean="0"/>
            </a:lvl1pPr>
          </a:lstStyle>
          <a:p>
            <a:pPr>
              <a:defRPr/>
            </a:pPr>
            <a:endParaRPr lang="en-US" altLang="en-US"/>
          </a:p>
        </p:txBody>
      </p:sp>
      <p:sp>
        <p:nvSpPr>
          <p:cNvPr id="13315" name="Rectangle 3"/>
          <p:cNvSpPr>
            <a:spLocks noGrp="1" noChangeArrowheads="1"/>
          </p:cNvSpPr>
          <p:nvPr>
            <p:ph type="dt" idx="1"/>
          </p:nvPr>
        </p:nvSpPr>
        <p:spPr bwMode="auto">
          <a:xfrm>
            <a:off x="3901698" y="0"/>
            <a:ext cx="2984871" cy="501015"/>
          </a:xfrm>
          <a:prstGeom prst="rect">
            <a:avLst/>
          </a:prstGeom>
          <a:noFill/>
          <a:ln>
            <a:noFill/>
          </a:ln>
          <a:effectLst/>
        </p:spPr>
        <p:txBody>
          <a:bodyPr vert="horz" wrap="square" lIns="96616" tIns="48308" rIns="96616" bIns="48308" numCol="1" anchor="t" anchorCtr="0" compatLnSpc="1"/>
          <a:lstStyle>
            <a:lvl1pPr algn="r" eaLnBrk="1" hangingPunct="1">
              <a:defRPr sz="13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ln>
          <a:effectLst/>
        </p:spPr>
      </p:sp>
      <p:sp>
        <p:nvSpPr>
          <p:cNvPr id="13317" name="Rectangle 5"/>
          <p:cNvSpPr>
            <a:spLocks noGrp="1" noChangeArrowheads="1"/>
          </p:cNvSpPr>
          <p:nvPr>
            <p:ph type="body" sz="quarter" idx="3"/>
          </p:nvPr>
        </p:nvSpPr>
        <p:spPr bwMode="auto">
          <a:xfrm>
            <a:off x="688817" y="4759643"/>
            <a:ext cx="5510530" cy="4509135"/>
          </a:xfrm>
          <a:prstGeom prst="rect">
            <a:avLst/>
          </a:prstGeom>
          <a:noFill/>
          <a:ln>
            <a:noFill/>
          </a:ln>
          <a:effectLst/>
        </p:spPr>
        <p:txBody>
          <a:bodyPr vert="horz" wrap="square" lIns="96616" tIns="48308" rIns="96616" bIns="48308" numCol="1" anchor="t" anchorCtr="0" compatLnSpc="1"/>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318" name="Rectangle 6"/>
          <p:cNvSpPr>
            <a:spLocks noGrp="1" noChangeArrowheads="1"/>
          </p:cNvSpPr>
          <p:nvPr>
            <p:ph type="ftr" sz="quarter" idx="4"/>
          </p:nvPr>
        </p:nvSpPr>
        <p:spPr bwMode="auto">
          <a:xfrm>
            <a:off x="0" y="9517546"/>
            <a:ext cx="2984871" cy="501015"/>
          </a:xfrm>
          <a:prstGeom prst="rect">
            <a:avLst/>
          </a:prstGeom>
          <a:noFill/>
          <a:ln>
            <a:noFill/>
          </a:ln>
          <a:effectLst/>
        </p:spPr>
        <p:txBody>
          <a:bodyPr vert="horz" wrap="square" lIns="96616" tIns="48308" rIns="96616" bIns="48308" numCol="1" anchor="b" anchorCtr="0" compatLnSpc="1"/>
          <a:lstStyle>
            <a:lvl1pPr eaLnBrk="1" hangingPunct="1">
              <a:defRPr sz="1300" smtClean="0"/>
            </a:lvl1pPr>
          </a:lstStyle>
          <a:p>
            <a:pPr>
              <a:defRPr/>
            </a:pPr>
            <a:endParaRPr lang="en-US" altLang="en-US"/>
          </a:p>
        </p:txBody>
      </p:sp>
      <p:sp>
        <p:nvSpPr>
          <p:cNvPr id="13319" name="Rectangle 7"/>
          <p:cNvSpPr>
            <a:spLocks noGrp="1" noChangeArrowheads="1"/>
          </p:cNvSpPr>
          <p:nvPr>
            <p:ph type="sldNum" sz="quarter" idx="5"/>
          </p:nvPr>
        </p:nvSpPr>
        <p:spPr bwMode="auto">
          <a:xfrm>
            <a:off x="3901698" y="9517546"/>
            <a:ext cx="2984871" cy="501015"/>
          </a:xfrm>
          <a:prstGeom prst="rect">
            <a:avLst/>
          </a:prstGeom>
          <a:noFill/>
          <a:ln>
            <a:noFill/>
          </a:ln>
          <a:effectLst/>
        </p:spPr>
        <p:txBody>
          <a:bodyPr vert="horz" wrap="square" lIns="96616" tIns="48308" rIns="96616" bIns="48308" numCol="1" anchor="b" anchorCtr="0" compatLnSpc="1"/>
          <a:lstStyle>
            <a:lvl1pPr algn="r" eaLnBrk="1" hangingPunct="1">
              <a:defRPr sz="1300" smtClean="0"/>
            </a:lvl1pPr>
          </a:lstStyle>
          <a:p>
            <a:pPr>
              <a:defRPr/>
            </a:pPr>
            <a:fld id="{3B299246-35A2-48B5-B60F-B538B586C7ED}" type="slidenum">
              <a:rPr lang="en-US" altLang="en-US"/>
              <a:t>‹#›</a:t>
            </a:fld>
            <a:endParaRPr lang="en-US" altLang="en-US"/>
          </a:p>
        </p:txBody>
      </p:sp>
    </p:spTree>
    <p:extLst>
      <p:ext uri="{BB962C8B-B14F-4D97-AF65-F5344CB8AC3E}">
        <p14:creationId xmlns:p14="http://schemas.microsoft.com/office/powerpoint/2010/main" val="1521783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defRPr>
            </a:lvl1pPr>
            <a:lvl2pPr marL="784860" indent="-301625">
              <a:defRPr sz="2500">
                <a:solidFill>
                  <a:schemeClr val="tx1"/>
                </a:solidFill>
                <a:latin typeface="Arial" panose="020B0604020202020204" pitchFamily="34" charset="0"/>
              </a:defRPr>
            </a:lvl2pPr>
            <a:lvl3pPr marL="1207770" indent="-241300">
              <a:defRPr sz="2500">
                <a:solidFill>
                  <a:schemeClr val="tx1"/>
                </a:solidFill>
                <a:latin typeface="Arial" panose="020B0604020202020204" pitchFamily="34" charset="0"/>
              </a:defRPr>
            </a:lvl3pPr>
            <a:lvl4pPr marL="1691005" indent="-241300">
              <a:defRPr sz="2500">
                <a:solidFill>
                  <a:schemeClr val="tx1"/>
                </a:solidFill>
                <a:latin typeface="Arial" panose="020B0604020202020204" pitchFamily="34" charset="0"/>
              </a:defRPr>
            </a:lvl4pPr>
            <a:lvl5pPr marL="2173605" indent="-241300">
              <a:defRPr sz="2500">
                <a:solidFill>
                  <a:schemeClr val="tx1"/>
                </a:solidFill>
                <a:latin typeface="Arial" panose="020B0604020202020204" pitchFamily="34" charset="0"/>
              </a:defRPr>
            </a:lvl5pPr>
            <a:lvl6pPr marL="2656840" indent="-241300" eaLnBrk="0" fontAlgn="base" hangingPunct="0">
              <a:spcBef>
                <a:spcPct val="0"/>
              </a:spcBef>
              <a:spcAft>
                <a:spcPct val="0"/>
              </a:spcAft>
              <a:defRPr sz="2500">
                <a:solidFill>
                  <a:schemeClr val="tx1"/>
                </a:solidFill>
                <a:latin typeface="Arial" panose="020B0604020202020204" pitchFamily="34" charset="0"/>
              </a:defRPr>
            </a:lvl6pPr>
            <a:lvl7pPr marL="3140075" indent="-241300" eaLnBrk="0" fontAlgn="base" hangingPunct="0">
              <a:spcBef>
                <a:spcPct val="0"/>
              </a:spcBef>
              <a:spcAft>
                <a:spcPct val="0"/>
              </a:spcAft>
              <a:defRPr sz="2500">
                <a:solidFill>
                  <a:schemeClr val="tx1"/>
                </a:solidFill>
                <a:latin typeface="Arial" panose="020B0604020202020204" pitchFamily="34" charset="0"/>
              </a:defRPr>
            </a:lvl7pPr>
            <a:lvl8pPr marL="3623310" indent="-241300" eaLnBrk="0" fontAlgn="base" hangingPunct="0">
              <a:spcBef>
                <a:spcPct val="0"/>
              </a:spcBef>
              <a:spcAft>
                <a:spcPct val="0"/>
              </a:spcAft>
              <a:defRPr sz="2500">
                <a:solidFill>
                  <a:schemeClr val="tx1"/>
                </a:solidFill>
                <a:latin typeface="Arial" panose="020B0604020202020204" pitchFamily="34" charset="0"/>
              </a:defRPr>
            </a:lvl8pPr>
            <a:lvl9pPr marL="4105910" indent="-241300" eaLnBrk="0" fontAlgn="base" hangingPunct="0">
              <a:spcBef>
                <a:spcPct val="0"/>
              </a:spcBef>
              <a:spcAft>
                <a:spcPct val="0"/>
              </a:spcAft>
              <a:defRPr sz="2500">
                <a:solidFill>
                  <a:schemeClr val="tx1"/>
                </a:solidFill>
                <a:latin typeface="Arial" panose="020B0604020202020204" pitchFamily="34" charset="0"/>
              </a:defRPr>
            </a:lvl9pPr>
          </a:lstStyle>
          <a:p>
            <a:fld id="{C977D7D5-213B-48B7-B7C6-FAC13F165FD7}" type="slidenum">
              <a:rPr lang="en-US" altLang="en-US" sz="1300"/>
              <a:t>1</a:t>
            </a:fld>
            <a:endParaRPr lang="en-US" altLang="en-US" sz="1300"/>
          </a:p>
        </p:txBody>
      </p:sp>
      <p:sp>
        <p:nvSpPr>
          <p:cNvPr id="5123" name="Rectangle 2"/>
          <p:cNvSpPr>
            <a:spLocks noGrp="1" noRot="1" noChangeAspect="1" noChangeArrowheads="1" noTextEdit="1"/>
          </p:cNvSpPr>
          <p:nvPr>
            <p:ph type="sldImg"/>
          </p:nvPr>
        </p:nvSpPr>
        <p:spPr/>
      </p:sp>
      <p:sp>
        <p:nvSpPr>
          <p:cNvPr id="512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defRPr>
            </a:lvl1pPr>
            <a:lvl2pPr marL="784860" indent="-301625">
              <a:defRPr sz="2500">
                <a:solidFill>
                  <a:schemeClr val="tx1"/>
                </a:solidFill>
                <a:latin typeface="Arial" panose="020B0604020202020204" pitchFamily="34" charset="0"/>
              </a:defRPr>
            </a:lvl2pPr>
            <a:lvl3pPr marL="1207770" indent="-241300">
              <a:defRPr sz="2500">
                <a:solidFill>
                  <a:schemeClr val="tx1"/>
                </a:solidFill>
                <a:latin typeface="Arial" panose="020B0604020202020204" pitchFamily="34" charset="0"/>
              </a:defRPr>
            </a:lvl3pPr>
            <a:lvl4pPr marL="1691005" indent="-241300">
              <a:defRPr sz="2500">
                <a:solidFill>
                  <a:schemeClr val="tx1"/>
                </a:solidFill>
                <a:latin typeface="Arial" panose="020B0604020202020204" pitchFamily="34" charset="0"/>
              </a:defRPr>
            </a:lvl4pPr>
            <a:lvl5pPr marL="2173605" indent="-241300">
              <a:defRPr sz="2500">
                <a:solidFill>
                  <a:schemeClr val="tx1"/>
                </a:solidFill>
                <a:latin typeface="Arial" panose="020B0604020202020204" pitchFamily="34" charset="0"/>
              </a:defRPr>
            </a:lvl5pPr>
            <a:lvl6pPr marL="2656840" indent="-241300" eaLnBrk="0" fontAlgn="base" hangingPunct="0">
              <a:spcBef>
                <a:spcPct val="0"/>
              </a:spcBef>
              <a:spcAft>
                <a:spcPct val="0"/>
              </a:spcAft>
              <a:defRPr sz="2500">
                <a:solidFill>
                  <a:schemeClr val="tx1"/>
                </a:solidFill>
                <a:latin typeface="Arial" panose="020B0604020202020204" pitchFamily="34" charset="0"/>
              </a:defRPr>
            </a:lvl6pPr>
            <a:lvl7pPr marL="3140075" indent="-241300" eaLnBrk="0" fontAlgn="base" hangingPunct="0">
              <a:spcBef>
                <a:spcPct val="0"/>
              </a:spcBef>
              <a:spcAft>
                <a:spcPct val="0"/>
              </a:spcAft>
              <a:defRPr sz="2500">
                <a:solidFill>
                  <a:schemeClr val="tx1"/>
                </a:solidFill>
                <a:latin typeface="Arial" panose="020B0604020202020204" pitchFamily="34" charset="0"/>
              </a:defRPr>
            </a:lvl7pPr>
            <a:lvl8pPr marL="3623310" indent="-241300" eaLnBrk="0" fontAlgn="base" hangingPunct="0">
              <a:spcBef>
                <a:spcPct val="0"/>
              </a:spcBef>
              <a:spcAft>
                <a:spcPct val="0"/>
              </a:spcAft>
              <a:defRPr sz="2500">
                <a:solidFill>
                  <a:schemeClr val="tx1"/>
                </a:solidFill>
                <a:latin typeface="Arial" panose="020B0604020202020204" pitchFamily="34" charset="0"/>
              </a:defRPr>
            </a:lvl8pPr>
            <a:lvl9pPr marL="4105910" indent="-241300" eaLnBrk="0" fontAlgn="base" hangingPunct="0">
              <a:spcBef>
                <a:spcPct val="0"/>
              </a:spcBef>
              <a:spcAft>
                <a:spcPct val="0"/>
              </a:spcAft>
              <a:defRPr sz="2500">
                <a:solidFill>
                  <a:schemeClr val="tx1"/>
                </a:solidFill>
                <a:latin typeface="Arial" panose="020B0604020202020204" pitchFamily="34" charset="0"/>
              </a:defRPr>
            </a:lvl9pPr>
          </a:lstStyle>
          <a:p>
            <a:fld id="{1F29FE8A-37CB-47AD-B80C-2FE2F81781F1}" type="slidenum">
              <a:rPr lang="en-US" altLang="en-US" sz="1300"/>
              <a:t>2</a:t>
            </a:fld>
            <a:endParaRPr lang="en-US" altLang="en-US" sz="1300"/>
          </a:p>
        </p:txBody>
      </p:sp>
      <p:sp>
        <p:nvSpPr>
          <p:cNvPr id="7171" name="Rectangle 2"/>
          <p:cNvSpPr>
            <a:spLocks noGrp="1" noRot="1" noChangeAspect="1" noChangeArrowheads="1" noTextEdit="1"/>
          </p:cNvSpPr>
          <p:nvPr>
            <p:ph type="sldImg"/>
          </p:nvPr>
        </p:nvSpPr>
        <p:spPr/>
      </p:sp>
      <p:sp>
        <p:nvSpPr>
          <p:cNvPr id="717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B299246-35A2-48B5-B60F-B538B586C7ED}"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500">
                <a:solidFill>
                  <a:schemeClr val="tx1"/>
                </a:solidFill>
                <a:latin typeface="Arial" panose="020B0604020202020204" pitchFamily="34" charset="0"/>
              </a:defRPr>
            </a:lvl1pPr>
            <a:lvl2pPr marL="784860" indent="-301625">
              <a:defRPr sz="2500">
                <a:solidFill>
                  <a:schemeClr val="tx1"/>
                </a:solidFill>
                <a:latin typeface="Arial" panose="020B0604020202020204" pitchFamily="34" charset="0"/>
              </a:defRPr>
            </a:lvl2pPr>
            <a:lvl3pPr marL="1207770" indent="-241300">
              <a:defRPr sz="2500">
                <a:solidFill>
                  <a:schemeClr val="tx1"/>
                </a:solidFill>
                <a:latin typeface="Arial" panose="020B0604020202020204" pitchFamily="34" charset="0"/>
              </a:defRPr>
            </a:lvl3pPr>
            <a:lvl4pPr marL="1691005" indent="-241300">
              <a:defRPr sz="2500">
                <a:solidFill>
                  <a:schemeClr val="tx1"/>
                </a:solidFill>
                <a:latin typeface="Arial" panose="020B0604020202020204" pitchFamily="34" charset="0"/>
              </a:defRPr>
            </a:lvl4pPr>
            <a:lvl5pPr marL="2173605" indent="-241300">
              <a:defRPr sz="2500">
                <a:solidFill>
                  <a:schemeClr val="tx1"/>
                </a:solidFill>
                <a:latin typeface="Arial" panose="020B0604020202020204" pitchFamily="34" charset="0"/>
              </a:defRPr>
            </a:lvl5pPr>
            <a:lvl6pPr marL="2656840" indent="-241300" eaLnBrk="0" fontAlgn="base" hangingPunct="0">
              <a:spcBef>
                <a:spcPct val="0"/>
              </a:spcBef>
              <a:spcAft>
                <a:spcPct val="0"/>
              </a:spcAft>
              <a:defRPr sz="2500">
                <a:solidFill>
                  <a:schemeClr val="tx1"/>
                </a:solidFill>
                <a:latin typeface="Arial" panose="020B0604020202020204" pitchFamily="34" charset="0"/>
              </a:defRPr>
            </a:lvl6pPr>
            <a:lvl7pPr marL="3140075" indent="-241300" eaLnBrk="0" fontAlgn="base" hangingPunct="0">
              <a:spcBef>
                <a:spcPct val="0"/>
              </a:spcBef>
              <a:spcAft>
                <a:spcPct val="0"/>
              </a:spcAft>
              <a:defRPr sz="2500">
                <a:solidFill>
                  <a:schemeClr val="tx1"/>
                </a:solidFill>
                <a:latin typeface="Arial" panose="020B0604020202020204" pitchFamily="34" charset="0"/>
              </a:defRPr>
            </a:lvl7pPr>
            <a:lvl8pPr marL="3623310" indent="-241300" eaLnBrk="0" fontAlgn="base" hangingPunct="0">
              <a:spcBef>
                <a:spcPct val="0"/>
              </a:spcBef>
              <a:spcAft>
                <a:spcPct val="0"/>
              </a:spcAft>
              <a:defRPr sz="2500">
                <a:solidFill>
                  <a:schemeClr val="tx1"/>
                </a:solidFill>
                <a:latin typeface="Arial" panose="020B0604020202020204" pitchFamily="34" charset="0"/>
              </a:defRPr>
            </a:lvl8pPr>
            <a:lvl9pPr marL="4105910" indent="-241300" eaLnBrk="0" fontAlgn="base" hangingPunct="0">
              <a:spcBef>
                <a:spcPct val="0"/>
              </a:spcBef>
              <a:spcAft>
                <a:spcPct val="0"/>
              </a:spcAft>
              <a:defRPr sz="2500">
                <a:solidFill>
                  <a:schemeClr val="tx1"/>
                </a:solidFill>
                <a:latin typeface="Arial" panose="020B0604020202020204" pitchFamily="34" charset="0"/>
              </a:defRPr>
            </a:lvl9pPr>
          </a:lstStyle>
          <a:p>
            <a:fld id="{0C542E8D-2069-4313-B291-85AB73FDE6D1}" type="slidenum">
              <a:rPr lang="en-US" altLang="en-US" sz="1300"/>
              <a:t>38</a:t>
            </a:fld>
            <a:endParaRPr lang="en-US" altLang="en-US" sz="1300"/>
          </a:p>
        </p:txBody>
      </p:sp>
      <p:sp>
        <p:nvSpPr>
          <p:cNvPr id="11267" name="Rectangle 2"/>
          <p:cNvSpPr>
            <a:spLocks noGrp="1" noRot="1" noChangeAspect="1" noChangeArrowheads="1" noTextEdit="1"/>
          </p:cNvSpPr>
          <p:nvPr>
            <p:ph type="sldImg"/>
          </p:nvPr>
        </p:nvSpPr>
        <p:spPr/>
      </p:sp>
      <p:sp>
        <p:nvSpPr>
          <p:cNvPr id="1126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 name="群組 20"/>
          <p:cNvGrpSpPr/>
          <p:nvPr userDrawn="1"/>
        </p:nvGrpSpPr>
        <p:grpSpPr>
          <a:xfrm>
            <a:off x="1110403" y="2044733"/>
            <a:ext cx="4194764" cy="4001657"/>
            <a:chOff x="394002" y="3594538"/>
            <a:chExt cx="2627588" cy="2461259"/>
          </a:xfrm>
        </p:grpSpPr>
        <p:sp>
          <p:nvSpPr>
            <p:cNvPr id="22" name="流程圖: 接點 21"/>
            <p:cNvSpPr/>
            <p:nvPr userDrawn="1"/>
          </p:nvSpPr>
          <p:spPr>
            <a:xfrm>
              <a:off x="394002" y="3605048"/>
              <a:ext cx="2596055" cy="2450749"/>
            </a:xfrm>
            <a:prstGeom prst="flowChartConnector">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3" name="手繪多邊形 22"/>
            <p:cNvSpPr/>
            <p:nvPr userDrawn="1"/>
          </p:nvSpPr>
          <p:spPr>
            <a:xfrm>
              <a:off x="903890" y="3636580"/>
              <a:ext cx="1250731" cy="304800"/>
            </a:xfrm>
            <a:custGeom>
              <a:avLst/>
              <a:gdLst>
                <a:gd name="connsiteX0" fmla="*/ 0 w 1250731"/>
                <a:gd name="connsiteY0" fmla="*/ 178676 h 352226"/>
                <a:gd name="connsiteX1" fmla="*/ 493986 w 1250731"/>
                <a:gd name="connsiteY1" fmla="*/ 346842 h 352226"/>
                <a:gd name="connsiteX2" fmla="*/ 1250731 w 1250731"/>
                <a:gd name="connsiteY2" fmla="*/ 0 h 352226"/>
              </a:gdLst>
              <a:ahLst/>
              <a:cxnLst>
                <a:cxn ang="0">
                  <a:pos x="connsiteX0" y="connsiteY0"/>
                </a:cxn>
                <a:cxn ang="0">
                  <a:pos x="connsiteX1" y="connsiteY1"/>
                </a:cxn>
                <a:cxn ang="0">
                  <a:pos x="connsiteX2" y="connsiteY2"/>
                </a:cxn>
              </a:cxnLst>
              <a:rect l="l" t="t" r="r" b="b"/>
              <a:pathLst>
                <a:path w="1250731" h="352226">
                  <a:moveTo>
                    <a:pt x="0" y="178676"/>
                  </a:moveTo>
                  <a:cubicBezTo>
                    <a:pt x="142765" y="277648"/>
                    <a:pt x="285531" y="376621"/>
                    <a:pt x="493986" y="346842"/>
                  </a:cubicBezTo>
                  <a:cubicBezTo>
                    <a:pt x="702441" y="317063"/>
                    <a:pt x="976586" y="158531"/>
                    <a:pt x="1250731" y="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userDrawn="1"/>
          </p:nvSpPr>
          <p:spPr>
            <a:xfrm>
              <a:off x="398448" y="5039597"/>
              <a:ext cx="2596055" cy="504497"/>
            </a:xfrm>
            <a:custGeom>
              <a:avLst/>
              <a:gdLst>
                <a:gd name="connsiteX0" fmla="*/ 0 w 2522483"/>
                <a:gd name="connsiteY0" fmla="*/ 0 h 599097"/>
                <a:gd name="connsiteX1" fmla="*/ 798786 w 2522483"/>
                <a:gd name="connsiteY1" fmla="*/ 599090 h 599097"/>
                <a:gd name="connsiteX2" fmla="*/ 2522483 w 2522483"/>
                <a:gd name="connsiteY2" fmla="*/ 10511 h 599097"/>
              </a:gdLst>
              <a:ahLst/>
              <a:cxnLst>
                <a:cxn ang="0">
                  <a:pos x="connsiteX0" y="connsiteY0"/>
                </a:cxn>
                <a:cxn ang="0">
                  <a:pos x="connsiteX1" y="connsiteY1"/>
                </a:cxn>
                <a:cxn ang="0">
                  <a:pos x="connsiteX2" y="connsiteY2"/>
                </a:cxn>
              </a:cxnLst>
              <a:rect l="l" t="t" r="r" b="b"/>
              <a:pathLst>
                <a:path w="2522483" h="599097">
                  <a:moveTo>
                    <a:pt x="0" y="0"/>
                  </a:moveTo>
                  <a:cubicBezTo>
                    <a:pt x="189186" y="298669"/>
                    <a:pt x="378372" y="597338"/>
                    <a:pt x="798786" y="599090"/>
                  </a:cubicBezTo>
                  <a:cubicBezTo>
                    <a:pt x="1219200" y="600842"/>
                    <a:pt x="1870841" y="305676"/>
                    <a:pt x="2522483" y="10511"/>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userDrawn="1"/>
          </p:nvSpPr>
          <p:spPr>
            <a:xfrm>
              <a:off x="1425029" y="3605048"/>
              <a:ext cx="1055411" cy="2301766"/>
            </a:xfrm>
            <a:custGeom>
              <a:avLst/>
              <a:gdLst>
                <a:gd name="connsiteX0" fmla="*/ 77948 w 971328"/>
                <a:gd name="connsiteY0" fmla="*/ 0 h 2228193"/>
                <a:gd name="connsiteX1" fmla="*/ 88459 w 971328"/>
                <a:gd name="connsiteY1" fmla="*/ 1450428 h 2228193"/>
                <a:gd name="connsiteX2" fmla="*/ 971328 w 971328"/>
                <a:gd name="connsiteY2" fmla="*/ 2228193 h 2228193"/>
              </a:gdLst>
              <a:ahLst/>
              <a:cxnLst>
                <a:cxn ang="0">
                  <a:pos x="connsiteX0" y="connsiteY0"/>
                </a:cxn>
                <a:cxn ang="0">
                  <a:pos x="connsiteX1" y="connsiteY1"/>
                </a:cxn>
                <a:cxn ang="0">
                  <a:pos x="connsiteX2" y="connsiteY2"/>
                </a:cxn>
              </a:cxnLst>
              <a:rect l="l" t="t" r="r" b="b"/>
              <a:pathLst>
                <a:path w="971328" h="2228193">
                  <a:moveTo>
                    <a:pt x="77948" y="0"/>
                  </a:moveTo>
                  <a:cubicBezTo>
                    <a:pt x="8755" y="539531"/>
                    <a:pt x="-60438" y="1079063"/>
                    <a:pt x="88459" y="1450428"/>
                  </a:cubicBezTo>
                  <a:cubicBezTo>
                    <a:pt x="237356" y="1821793"/>
                    <a:pt x="604342" y="2024993"/>
                    <a:pt x="971328" y="2228193"/>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手繪多邊形 25"/>
            <p:cNvSpPr/>
            <p:nvPr userDrawn="1"/>
          </p:nvSpPr>
          <p:spPr>
            <a:xfrm>
              <a:off x="850095" y="3668110"/>
              <a:ext cx="285022" cy="2238704"/>
            </a:xfrm>
            <a:custGeom>
              <a:avLst/>
              <a:gdLst>
                <a:gd name="connsiteX0" fmla="*/ 285022 w 285022"/>
                <a:gd name="connsiteY0" fmla="*/ 0 h 2133600"/>
                <a:gd name="connsiteX1" fmla="*/ 1243 w 285022"/>
                <a:gd name="connsiteY1" fmla="*/ 1418897 h 2133600"/>
                <a:gd name="connsiteX2" fmla="*/ 200939 w 285022"/>
                <a:gd name="connsiteY2" fmla="*/ 2133600 h 2133600"/>
              </a:gdLst>
              <a:ahLst/>
              <a:cxnLst>
                <a:cxn ang="0">
                  <a:pos x="connsiteX0" y="connsiteY0"/>
                </a:cxn>
                <a:cxn ang="0">
                  <a:pos x="connsiteX1" y="connsiteY1"/>
                </a:cxn>
                <a:cxn ang="0">
                  <a:pos x="connsiteX2" y="connsiteY2"/>
                </a:cxn>
              </a:cxnLst>
              <a:rect l="l" t="t" r="r" b="b"/>
              <a:pathLst>
                <a:path w="285022" h="2133600">
                  <a:moveTo>
                    <a:pt x="285022" y="0"/>
                  </a:moveTo>
                  <a:cubicBezTo>
                    <a:pt x="150139" y="531648"/>
                    <a:pt x="15257" y="1063297"/>
                    <a:pt x="1243" y="1418897"/>
                  </a:cubicBezTo>
                  <a:cubicBezTo>
                    <a:pt x="-12771" y="1774497"/>
                    <a:pt x="94084" y="1954048"/>
                    <a:pt x="200939" y="21336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26"/>
            <p:cNvSpPr/>
            <p:nvPr userDrawn="1"/>
          </p:nvSpPr>
          <p:spPr>
            <a:xfrm>
              <a:off x="1860330" y="3594538"/>
              <a:ext cx="1161260" cy="1502979"/>
            </a:xfrm>
            <a:custGeom>
              <a:avLst/>
              <a:gdLst>
                <a:gd name="connsiteX0" fmla="*/ 0 w 1103586"/>
                <a:gd name="connsiteY0" fmla="*/ 0 h 1481959"/>
                <a:gd name="connsiteX1" fmla="*/ 430924 w 1103586"/>
                <a:gd name="connsiteY1" fmla="*/ 1145628 h 1481959"/>
                <a:gd name="connsiteX2" fmla="*/ 1103586 w 1103586"/>
                <a:gd name="connsiteY2" fmla="*/ 1481959 h 1481959"/>
              </a:gdLst>
              <a:ahLst/>
              <a:cxnLst>
                <a:cxn ang="0">
                  <a:pos x="connsiteX0" y="connsiteY0"/>
                </a:cxn>
                <a:cxn ang="0">
                  <a:pos x="connsiteX1" y="connsiteY1"/>
                </a:cxn>
                <a:cxn ang="0">
                  <a:pos x="connsiteX2" y="connsiteY2"/>
                </a:cxn>
              </a:cxnLst>
              <a:rect l="l" t="t" r="r" b="b"/>
              <a:pathLst>
                <a:path w="1103586" h="1481959">
                  <a:moveTo>
                    <a:pt x="0" y="0"/>
                  </a:moveTo>
                  <a:cubicBezTo>
                    <a:pt x="123496" y="449317"/>
                    <a:pt x="246993" y="898635"/>
                    <a:pt x="430924" y="1145628"/>
                  </a:cubicBezTo>
                  <a:cubicBezTo>
                    <a:pt x="614855" y="1392621"/>
                    <a:pt x="859220" y="1437290"/>
                    <a:pt x="1103586" y="1481959"/>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手繪多邊形 27"/>
            <p:cNvSpPr/>
            <p:nvPr userDrawn="1"/>
          </p:nvSpPr>
          <p:spPr>
            <a:xfrm>
              <a:off x="504228" y="4235669"/>
              <a:ext cx="2375606" cy="388895"/>
            </a:xfrm>
            <a:custGeom>
              <a:avLst/>
              <a:gdLst>
                <a:gd name="connsiteX0" fmla="*/ 0 w 2280745"/>
                <a:gd name="connsiteY0" fmla="*/ 0 h 388895"/>
                <a:gd name="connsiteX1" fmla="*/ 536028 w 2280745"/>
                <a:gd name="connsiteY1" fmla="*/ 388883 h 388895"/>
                <a:gd name="connsiteX2" fmla="*/ 2280745 w 2280745"/>
                <a:gd name="connsiteY2" fmla="*/ 10511 h 388895"/>
              </a:gdLst>
              <a:ahLst/>
              <a:cxnLst>
                <a:cxn ang="0">
                  <a:pos x="connsiteX0" y="connsiteY0"/>
                </a:cxn>
                <a:cxn ang="0">
                  <a:pos x="connsiteX1" y="connsiteY1"/>
                </a:cxn>
                <a:cxn ang="0">
                  <a:pos x="connsiteX2" y="connsiteY2"/>
                </a:cxn>
              </a:cxnLst>
              <a:rect l="l" t="t" r="r" b="b"/>
              <a:pathLst>
                <a:path w="2280745" h="388895">
                  <a:moveTo>
                    <a:pt x="0" y="0"/>
                  </a:moveTo>
                  <a:cubicBezTo>
                    <a:pt x="77952" y="193565"/>
                    <a:pt x="155904" y="387131"/>
                    <a:pt x="536028" y="388883"/>
                  </a:cubicBezTo>
                  <a:cubicBezTo>
                    <a:pt x="916152" y="390635"/>
                    <a:pt x="1598448" y="200573"/>
                    <a:pt x="2280745" y="10511"/>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Rectangle 15"/>
          <p:cNvSpPr>
            <a:spLocks noChangeArrowheads="1"/>
          </p:cNvSpPr>
          <p:nvPr/>
        </p:nvSpPr>
        <p:spPr bwMode="auto">
          <a:xfrm>
            <a:off x="2667000" y="1143000"/>
            <a:ext cx="6172200" cy="2286000"/>
          </a:xfrm>
          <a:prstGeom prst="rect">
            <a:avLst/>
          </a:prstGeom>
          <a:solidFill>
            <a:schemeClr val="tx1"/>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6" name="Rectangle 17"/>
          <p:cNvSpPr>
            <a:spLocks noChangeArrowheads="1"/>
          </p:cNvSpPr>
          <p:nvPr/>
        </p:nvSpPr>
        <p:spPr bwMode="auto">
          <a:xfrm>
            <a:off x="0" y="0"/>
            <a:ext cx="2667000" cy="1143000"/>
          </a:xfrm>
          <a:prstGeom prst="rect">
            <a:avLst/>
          </a:prstGeom>
          <a:solidFill>
            <a:schemeClr val="accent2"/>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7" name="Rectangle 19"/>
          <p:cNvSpPr>
            <a:spLocks noChangeArrowheads="1"/>
          </p:cNvSpPr>
          <p:nvPr/>
        </p:nvSpPr>
        <p:spPr bwMode="auto">
          <a:xfrm>
            <a:off x="8839200" y="1143000"/>
            <a:ext cx="304800" cy="2286000"/>
          </a:xfrm>
          <a:prstGeom prst="rect">
            <a:avLst/>
          </a:prstGeom>
          <a:solidFill>
            <a:schemeClr val="accent1"/>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8" name="Line 20"/>
          <p:cNvSpPr>
            <a:spLocks noChangeShapeType="1"/>
          </p:cNvSpPr>
          <p:nvPr/>
        </p:nvSpPr>
        <p:spPr bwMode="auto">
          <a:xfrm>
            <a:off x="2667000" y="1143000"/>
            <a:ext cx="9525" cy="2271713"/>
          </a:xfrm>
          <a:prstGeom prst="line">
            <a:avLst/>
          </a:prstGeom>
          <a:noFill/>
          <a:ln w="19050">
            <a:solidFill>
              <a:schemeClr val="accent1"/>
            </a:solidFill>
            <a:round/>
          </a:ln>
          <a:effectLst/>
        </p:spPr>
        <p:txBody>
          <a:bodyPr/>
          <a:lstStyle/>
          <a:p>
            <a:endParaRPr lang="en-GB"/>
          </a:p>
        </p:txBody>
      </p:sp>
      <p:sp>
        <p:nvSpPr>
          <p:cNvPr id="2050" name="Rectangle 2"/>
          <p:cNvSpPr>
            <a:spLocks noGrp="1" noChangeArrowheads="1"/>
          </p:cNvSpPr>
          <p:nvPr>
            <p:ph type="ctrTitle"/>
          </p:nvPr>
        </p:nvSpPr>
        <p:spPr>
          <a:xfrm>
            <a:off x="2895600" y="2259730"/>
            <a:ext cx="5791200" cy="1143000"/>
          </a:xfrm>
        </p:spPr>
        <p:txBody>
          <a:bodyPr/>
          <a:lstStyle>
            <a:lvl1pPr>
              <a:defRPr b="1"/>
            </a:lvl1pPr>
          </a:lstStyle>
          <a:p>
            <a:pPr lvl="0"/>
            <a:r>
              <a:rPr lang="en-US" altLang="en-US" noProof="0" dirty="0" smtClean="0"/>
              <a:t>Click to edit Master title style</a:t>
            </a:r>
          </a:p>
        </p:txBody>
      </p:sp>
      <p:sp>
        <p:nvSpPr>
          <p:cNvPr id="2051" name="Rectangle 3"/>
          <p:cNvSpPr>
            <a:spLocks noGrp="1" noChangeArrowheads="1"/>
          </p:cNvSpPr>
          <p:nvPr>
            <p:ph type="subTitle" idx="1"/>
          </p:nvPr>
        </p:nvSpPr>
        <p:spPr>
          <a:xfrm>
            <a:off x="2895600" y="3733800"/>
            <a:ext cx="5029200" cy="1752600"/>
          </a:xfrm>
        </p:spPr>
        <p:txBody>
          <a:bodyPr/>
          <a:lstStyle>
            <a:lvl1pPr marL="0" indent="0">
              <a:buFont typeface="Wingdings" panose="05000000000000000000" pitchFamily="2" charset="2"/>
              <a:buNone/>
              <a:defRPr/>
            </a:lvl1pPr>
          </a:lstStyle>
          <a:p>
            <a:pPr lvl="0"/>
            <a:r>
              <a:rPr lang="en-US" altLang="en-US" noProof="0" dirty="0" smtClean="0"/>
              <a:t>Click to edit Master subtitle style</a:t>
            </a:r>
          </a:p>
        </p:txBody>
      </p:sp>
      <p:sp>
        <p:nvSpPr>
          <p:cNvPr id="9" name="Rectangle 4"/>
          <p:cNvSpPr>
            <a:spLocks noGrp="1" noChangeArrowheads="1"/>
          </p:cNvSpPr>
          <p:nvPr>
            <p:ph type="dt" sz="half" idx="10"/>
          </p:nvPr>
        </p:nvSpPr>
        <p:spPr>
          <a:xfrm>
            <a:off x="6858000" y="6248400"/>
            <a:ext cx="1600200" cy="457200"/>
          </a:xfrm>
        </p:spPr>
        <p:txBody>
          <a:bodyPr/>
          <a:lstStyle>
            <a:lvl1pPr>
              <a:defRPr smtClean="0"/>
            </a:lvl1pPr>
          </a:lstStyle>
          <a:p>
            <a:pPr>
              <a:defRPr/>
            </a:pPr>
            <a:endParaRPr lang="en-US" altLang="en-US"/>
          </a:p>
        </p:txBody>
      </p:sp>
      <p:sp>
        <p:nvSpPr>
          <p:cNvPr id="14" name="Rectangle 6"/>
          <p:cNvSpPr>
            <a:spLocks noGrp="1" noChangeArrowheads="1"/>
          </p:cNvSpPr>
          <p:nvPr>
            <p:ph type="sldNum" sz="quarter" idx="4"/>
          </p:nvPr>
        </p:nvSpPr>
        <p:spPr bwMode="auto">
          <a:xfrm>
            <a:off x="7175940" y="6496847"/>
            <a:ext cx="1905000" cy="457200"/>
          </a:xfrm>
          <a:prstGeom prst="rect">
            <a:avLst/>
          </a:prstGeom>
          <a:noFill/>
          <a:ln>
            <a:noFill/>
          </a:ln>
          <a:effectLst/>
        </p:spPr>
        <p:txBody>
          <a:bodyPr vert="horz" wrap="square" lIns="91440" tIns="45720" rIns="91440" bIns="45720" numCol="1" anchor="t" anchorCtr="0" compatLnSpc="1"/>
          <a:lstStyle>
            <a:lvl1pPr algn="r" eaLnBrk="1" hangingPunct="1">
              <a:defRPr sz="1050" smtClean="0">
                <a:solidFill>
                  <a:srgbClr val="080808"/>
                </a:solidFill>
                <a:latin typeface="Times New Roman" panose="02020603050405020304" pitchFamily="18" charset="0"/>
                <a:cs typeface="Times New Roman" panose="02020603050405020304" pitchFamily="18" charset="0"/>
              </a:defRPr>
            </a:lvl1pPr>
          </a:lstStyle>
          <a:p>
            <a:pPr>
              <a:defRPr/>
            </a:pPr>
            <a:fld id="{58A12B97-3771-4BEA-98E8-C7FE806D9F9E}" type="slidenum">
              <a:rPr lang="en-US" altLang="en-US" smtClean="0"/>
              <a:t>‹#›</a:t>
            </a:fld>
            <a:endParaRPr lang="en-US" altLang="en-US" dirty="0"/>
          </a:p>
        </p:txBody>
      </p:sp>
      <p:sp>
        <p:nvSpPr>
          <p:cNvPr id="45" name="矩形 44"/>
          <p:cNvSpPr/>
          <p:nvPr userDrawn="1"/>
        </p:nvSpPr>
        <p:spPr>
          <a:xfrm rot="18295634">
            <a:off x="177837" y="2343369"/>
            <a:ext cx="2926938" cy="152717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787400">
              <a:schemeClr val="bg1">
                <a:alpha val="54000"/>
              </a:schemeClr>
            </a:glow>
            <a:outerShdw blurRad="850900" dist="609600" dir="7440000" sx="49000" sy="49000" algn="ctr" rotWithShape="0">
              <a:schemeClr val="bg1">
                <a:alpha val="52000"/>
              </a:schemeClr>
            </a:outerShdw>
            <a:softEdge rad="584200"/>
          </a:effectLst>
        </p:spPr>
        <p:txBody>
          <a:bodyPr wrap="none" lIns="91440" tIns="45720" rIns="91440" bIns="45720">
            <a:prstTxWarp prst="textArchUp">
              <a:avLst/>
            </a:prstTxWarp>
            <a:spAutoFit/>
          </a:bodyPr>
          <a:lstStyle/>
          <a:p>
            <a:pPr algn="ctr"/>
            <a:r>
              <a:rPr lang="en-US" altLang="zh-TW" sz="6600" b="0" cap="none" spc="0" dirty="0" smtClean="0">
                <a:ln w="18415" cmpd="sng">
                  <a:noFill/>
                  <a:prstDash val="solid"/>
                </a:ln>
                <a:solidFill>
                  <a:schemeClr val="bg1">
                    <a:lumMod val="95000"/>
                  </a:schemeClr>
                </a:solidFill>
                <a:effectLst>
                  <a:glow rad="12700">
                    <a:schemeClr val="bg1">
                      <a:alpha val="47000"/>
                    </a:schemeClr>
                  </a:glow>
                  <a:outerShdw blurRad="63500" dist="63500" dir="1800000" sx="101000" sy="101000" algn="tl">
                    <a:schemeClr val="bg1">
                      <a:alpha val="32000"/>
                    </a:schemeClr>
                  </a:outerShdw>
                </a:effectLst>
              </a:rPr>
              <a:t>plan-wise</a:t>
            </a:r>
            <a:endParaRPr lang="zh-TW" altLang="en-US" sz="6600" b="0" cap="none" spc="0" dirty="0">
              <a:ln w="18415" cmpd="sng">
                <a:noFill/>
                <a:prstDash val="solid"/>
              </a:ln>
              <a:solidFill>
                <a:schemeClr val="bg1">
                  <a:lumMod val="95000"/>
                </a:schemeClr>
              </a:solidFill>
              <a:effectLst>
                <a:glow rad="12700">
                  <a:schemeClr val="bg1">
                    <a:alpha val="47000"/>
                  </a:schemeClr>
                </a:glow>
                <a:outerShdw blurRad="63500" dist="63500" dir="1800000" sx="101000" sy="101000" algn="tl">
                  <a:schemeClr val="bg1">
                    <a:alpha val="32000"/>
                  </a:schemeClr>
                </a:outerShdw>
              </a:effectLst>
            </a:endParaRPr>
          </a:p>
        </p:txBody>
      </p:sp>
      <p:sp>
        <p:nvSpPr>
          <p:cNvPr id="29" name="矩形 28"/>
          <p:cNvSpPr/>
          <p:nvPr userDrawn="1"/>
        </p:nvSpPr>
        <p:spPr>
          <a:xfrm>
            <a:off x="6058906" y="6489736"/>
            <a:ext cx="2813591" cy="246221"/>
          </a:xfrm>
          <a:prstGeom prst="rect">
            <a:avLst/>
          </a:prstGeom>
        </p:spPr>
        <p:txBody>
          <a:bodyPr wrap="none">
            <a:spAutoFit/>
          </a:bodyPr>
          <a:lstStyle/>
          <a:p>
            <a:pPr eaLnBrk="1" hangingPunct="1">
              <a:spcBef>
                <a:spcPct val="0"/>
              </a:spcBef>
              <a:buClrTx/>
              <a:buSzTx/>
              <a:buFontTx/>
              <a:buNone/>
            </a:pPr>
            <a:r>
              <a:rPr kumimoji="0" lang="zh-TW" altLang="en-US" sz="1000" dirty="0" smtClean="0">
                <a:solidFill>
                  <a:srgbClr val="080808"/>
                </a:solidFill>
                <a:latin typeface="標楷體" panose="03000509000000000000" pitchFamily="65" charset="-120"/>
                <a:ea typeface="標楷體" panose="03000509000000000000" pitchFamily="65" charset="-120"/>
              </a:rPr>
              <a:t>富爵</a:t>
            </a:r>
            <a:r>
              <a:rPr kumimoji="0" lang="en-US" altLang="zh-TW" sz="1000" dirty="0" smtClean="0">
                <a:solidFill>
                  <a:srgbClr val="080808"/>
                </a:solidFill>
                <a:latin typeface="標楷體" panose="03000509000000000000" pitchFamily="65" charset="-120"/>
                <a:ea typeface="標楷體" panose="03000509000000000000" pitchFamily="65" charset="-120"/>
              </a:rPr>
              <a:t>/</a:t>
            </a:r>
            <a:r>
              <a:rPr kumimoji="0" lang="zh-TW" altLang="en-US" sz="1000" dirty="0" smtClean="0">
                <a:solidFill>
                  <a:srgbClr val="080808"/>
                </a:solidFill>
                <a:latin typeface="標楷體" panose="03000509000000000000" pitchFamily="65" charset="-120"/>
                <a:ea typeface="標楷體" panose="03000509000000000000" pitchFamily="65" charset="-120"/>
              </a:rPr>
              <a:t>策繪管理顧問有限公司 </a:t>
            </a:r>
            <a:r>
              <a:rPr kumimoji="0" lang="en-US" altLang="zh-TW" sz="1000" dirty="0" smtClean="0">
                <a:solidFill>
                  <a:srgbClr val="080808"/>
                </a:solidFill>
                <a:latin typeface="標楷體" panose="03000509000000000000" pitchFamily="65" charset="-120"/>
                <a:ea typeface="標楷體" panose="03000509000000000000" pitchFamily="65" charset="-120"/>
              </a:rPr>
              <a:t>planwise.com.tw</a:t>
            </a:r>
            <a:endParaRPr kumimoji="0" lang="zh-TW" altLang="en-US" sz="1200" dirty="0" smtClean="0">
              <a:solidFill>
                <a:srgbClr val="080808"/>
              </a:solidFill>
              <a:latin typeface="標楷體" panose="03000509000000000000" pitchFamily="65" charset="-120"/>
              <a:ea typeface="標楷體" panose="03000509000000000000" pitchFamily="65" charset="-120"/>
            </a:endParaRPr>
          </a:p>
        </p:txBody>
      </p:sp>
      <p:pic>
        <p:nvPicPr>
          <p:cNvPr id="30" name="圖片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3214" y="6365701"/>
            <a:ext cx="541337" cy="447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A5E91FCC-7FAC-4390-BAD2-3103353133C6}"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838200"/>
            <a:ext cx="1847850" cy="419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838200"/>
            <a:ext cx="53911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0D34397-6021-4C93-941C-E99E2FEF2A09}"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659530"/>
            <a:ext cx="7013028"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705510" y="1981200"/>
            <a:ext cx="7140539" cy="30480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444047D2-2813-422A-A3B6-ABB49EE9FBFA}"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599" y="659530"/>
            <a:ext cx="699200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828800" y="1981200"/>
            <a:ext cx="35814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62600" y="1981200"/>
            <a:ext cx="35814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78AAE4EF-AAAF-423A-83F1-00080EBCFFC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DAF423E-16C9-41C0-A093-BA8AA406559F}"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DADDCD3-C038-4A5B-AEA7-2C24A1289176}"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70040"/>
            <a:ext cx="701302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828800" y="1981200"/>
            <a:ext cx="35814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62600" y="1981200"/>
            <a:ext cx="35814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C7E4BA12-8F74-49C2-8AD9-041590EE24BE}"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4335" y="58584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6755CB74-1DA8-436D-A436-2D867394A331}"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670040"/>
            <a:ext cx="7013028" cy="1143000"/>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FD07F0B1-2F38-461F-BF0D-26F33720CE0B}"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AC22EB62-7743-4EDA-B055-8D23865F45C3}"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4336" y="399392"/>
            <a:ext cx="7305072" cy="1185041"/>
          </a:xfrm>
        </p:spPr>
        <p:txBody>
          <a:bodyPr anchor="b"/>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a:xfrm>
            <a:off x="3887788" y="2070538"/>
            <a:ext cx="4629150" cy="3790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349FD6CD-E9D1-4603-8160-88312049D75F}"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4337" y="656897"/>
            <a:ext cx="6989760" cy="898635"/>
          </a:xfrm>
        </p:spPr>
        <p:txBody>
          <a:bodyPr anchor="b"/>
          <a:lstStyle>
            <a:lvl1pPr>
              <a:defRPr sz="36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3887788" y="2060028"/>
            <a:ext cx="4629150" cy="38010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2822964-AA81-4BC6-8FED-5942FEC9765C}"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群組 31"/>
          <p:cNvGrpSpPr/>
          <p:nvPr userDrawn="1"/>
        </p:nvGrpSpPr>
        <p:grpSpPr>
          <a:xfrm>
            <a:off x="1110403" y="2044733"/>
            <a:ext cx="4194764" cy="4001657"/>
            <a:chOff x="394002" y="3594538"/>
            <a:chExt cx="2627588" cy="2461259"/>
          </a:xfrm>
        </p:grpSpPr>
        <p:sp>
          <p:nvSpPr>
            <p:cNvPr id="33" name="流程圖: 接點 32"/>
            <p:cNvSpPr/>
            <p:nvPr userDrawn="1"/>
          </p:nvSpPr>
          <p:spPr>
            <a:xfrm>
              <a:off x="394002" y="3605048"/>
              <a:ext cx="2596055" cy="2450749"/>
            </a:xfrm>
            <a:prstGeom prst="flowChartConnector">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4" name="手繪多邊形 33"/>
            <p:cNvSpPr/>
            <p:nvPr userDrawn="1"/>
          </p:nvSpPr>
          <p:spPr>
            <a:xfrm>
              <a:off x="903890" y="3636580"/>
              <a:ext cx="1250731" cy="304800"/>
            </a:xfrm>
            <a:custGeom>
              <a:avLst/>
              <a:gdLst>
                <a:gd name="connsiteX0" fmla="*/ 0 w 1250731"/>
                <a:gd name="connsiteY0" fmla="*/ 178676 h 352226"/>
                <a:gd name="connsiteX1" fmla="*/ 493986 w 1250731"/>
                <a:gd name="connsiteY1" fmla="*/ 346842 h 352226"/>
                <a:gd name="connsiteX2" fmla="*/ 1250731 w 1250731"/>
                <a:gd name="connsiteY2" fmla="*/ 0 h 352226"/>
              </a:gdLst>
              <a:ahLst/>
              <a:cxnLst>
                <a:cxn ang="0">
                  <a:pos x="connsiteX0" y="connsiteY0"/>
                </a:cxn>
                <a:cxn ang="0">
                  <a:pos x="connsiteX1" y="connsiteY1"/>
                </a:cxn>
                <a:cxn ang="0">
                  <a:pos x="connsiteX2" y="connsiteY2"/>
                </a:cxn>
              </a:cxnLst>
              <a:rect l="l" t="t" r="r" b="b"/>
              <a:pathLst>
                <a:path w="1250731" h="352226">
                  <a:moveTo>
                    <a:pt x="0" y="178676"/>
                  </a:moveTo>
                  <a:cubicBezTo>
                    <a:pt x="142765" y="277648"/>
                    <a:pt x="285531" y="376621"/>
                    <a:pt x="493986" y="346842"/>
                  </a:cubicBezTo>
                  <a:cubicBezTo>
                    <a:pt x="702441" y="317063"/>
                    <a:pt x="976586" y="158531"/>
                    <a:pt x="1250731" y="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手繪多邊形 34"/>
            <p:cNvSpPr/>
            <p:nvPr userDrawn="1"/>
          </p:nvSpPr>
          <p:spPr>
            <a:xfrm>
              <a:off x="398448" y="5039597"/>
              <a:ext cx="2596055" cy="504497"/>
            </a:xfrm>
            <a:custGeom>
              <a:avLst/>
              <a:gdLst>
                <a:gd name="connsiteX0" fmla="*/ 0 w 2522483"/>
                <a:gd name="connsiteY0" fmla="*/ 0 h 599097"/>
                <a:gd name="connsiteX1" fmla="*/ 798786 w 2522483"/>
                <a:gd name="connsiteY1" fmla="*/ 599090 h 599097"/>
                <a:gd name="connsiteX2" fmla="*/ 2522483 w 2522483"/>
                <a:gd name="connsiteY2" fmla="*/ 10511 h 599097"/>
              </a:gdLst>
              <a:ahLst/>
              <a:cxnLst>
                <a:cxn ang="0">
                  <a:pos x="connsiteX0" y="connsiteY0"/>
                </a:cxn>
                <a:cxn ang="0">
                  <a:pos x="connsiteX1" y="connsiteY1"/>
                </a:cxn>
                <a:cxn ang="0">
                  <a:pos x="connsiteX2" y="connsiteY2"/>
                </a:cxn>
              </a:cxnLst>
              <a:rect l="l" t="t" r="r" b="b"/>
              <a:pathLst>
                <a:path w="2522483" h="599097">
                  <a:moveTo>
                    <a:pt x="0" y="0"/>
                  </a:moveTo>
                  <a:cubicBezTo>
                    <a:pt x="189186" y="298669"/>
                    <a:pt x="378372" y="597338"/>
                    <a:pt x="798786" y="599090"/>
                  </a:cubicBezTo>
                  <a:cubicBezTo>
                    <a:pt x="1219200" y="600842"/>
                    <a:pt x="1870841" y="305676"/>
                    <a:pt x="2522483" y="10511"/>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手繪多邊形 35"/>
            <p:cNvSpPr/>
            <p:nvPr userDrawn="1"/>
          </p:nvSpPr>
          <p:spPr>
            <a:xfrm>
              <a:off x="1425029" y="3605048"/>
              <a:ext cx="1055411" cy="2301766"/>
            </a:xfrm>
            <a:custGeom>
              <a:avLst/>
              <a:gdLst>
                <a:gd name="connsiteX0" fmla="*/ 77948 w 971328"/>
                <a:gd name="connsiteY0" fmla="*/ 0 h 2228193"/>
                <a:gd name="connsiteX1" fmla="*/ 88459 w 971328"/>
                <a:gd name="connsiteY1" fmla="*/ 1450428 h 2228193"/>
                <a:gd name="connsiteX2" fmla="*/ 971328 w 971328"/>
                <a:gd name="connsiteY2" fmla="*/ 2228193 h 2228193"/>
              </a:gdLst>
              <a:ahLst/>
              <a:cxnLst>
                <a:cxn ang="0">
                  <a:pos x="connsiteX0" y="connsiteY0"/>
                </a:cxn>
                <a:cxn ang="0">
                  <a:pos x="connsiteX1" y="connsiteY1"/>
                </a:cxn>
                <a:cxn ang="0">
                  <a:pos x="connsiteX2" y="connsiteY2"/>
                </a:cxn>
              </a:cxnLst>
              <a:rect l="l" t="t" r="r" b="b"/>
              <a:pathLst>
                <a:path w="971328" h="2228193">
                  <a:moveTo>
                    <a:pt x="77948" y="0"/>
                  </a:moveTo>
                  <a:cubicBezTo>
                    <a:pt x="8755" y="539531"/>
                    <a:pt x="-60438" y="1079063"/>
                    <a:pt x="88459" y="1450428"/>
                  </a:cubicBezTo>
                  <a:cubicBezTo>
                    <a:pt x="237356" y="1821793"/>
                    <a:pt x="604342" y="2024993"/>
                    <a:pt x="971328" y="2228193"/>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手繪多邊形 36"/>
            <p:cNvSpPr/>
            <p:nvPr userDrawn="1"/>
          </p:nvSpPr>
          <p:spPr>
            <a:xfrm>
              <a:off x="850095" y="3668110"/>
              <a:ext cx="285022" cy="2238704"/>
            </a:xfrm>
            <a:custGeom>
              <a:avLst/>
              <a:gdLst>
                <a:gd name="connsiteX0" fmla="*/ 285022 w 285022"/>
                <a:gd name="connsiteY0" fmla="*/ 0 h 2133600"/>
                <a:gd name="connsiteX1" fmla="*/ 1243 w 285022"/>
                <a:gd name="connsiteY1" fmla="*/ 1418897 h 2133600"/>
                <a:gd name="connsiteX2" fmla="*/ 200939 w 285022"/>
                <a:gd name="connsiteY2" fmla="*/ 2133600 h 2133600"/>
              </a:gdLst>
              <a:ahLst/>
              <a:cxnLst>
                <a:cxn ang="0">
                  <a:pos x="connsiteX0" y="connsiteY0"/>
                </a:cxn>
                <a:cxn ang="0">
                  <a:pos x="connsiteX1" y="connsiteY1"/>
                </a:cxn>
                <a:cxn ang="0">
                  <a:pos x="connsiteX2" y="connsiteY2"/>
                </a:cxn>
              </a:cxnLst>
              <a:rect l="l" t="t" r="r" b="b"/>
              <a:pathLst>
                <a:path w="285022" h="2133600">
                  <a:moveTo>
                    <a:pt x="285022" y="0"/>
                  </a:moveTo>
                  <a:cubicBezTo>
                    <a:pt x="150139" y="531648"/>
                    <a:pt x="15257" y="1063297"/>
                    <a:pt x="1243" y="1418897"/>
                  </a:cubicBezTo>
                  <a:cubicBezTo>
                    <a:pt x="-12771" y="1774497"/>
                    <a:pt x="94084" y="1954048"/>
                    <a:pt x="200939" y="21336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37"/>
            <p:cNvSpPr/>
            <p:nvPr userDrawn="1"/>
          </p:nvSpPr>
          <p:spPr>
            <a:xfrm>
              <a:off x="1860330" y="3594538"/>
              <a:ext cx="1161260" cy="1502979"/>
            </a:xfrm>
            <a:custGeom>
              <a:avLst/>
              <a:gdLst>
                <a:gd name="connsiteX0" fmla="*/ 0 w 1103586"/>
                <a:gd name="connsiteY0" fmla="*/ 0 h 1481959"/>
                <a:gd name="connsiteX1" fmla="*/ 430924 w 1103586"/>
                <a:gd name="connsiteY1" fmla="*/ 1145628 h 1481959"/>
                <a:gd name="connsiteX2" fmla="*/ 1103586 w 1103586"/>
                <a:gd name="connsiteY2" fmla="*/ 1481959 h 1481959"/>
              </a:gdLst>
              <a:ahLst/>
              <a:cxnLst>
                <a:cxn ang="0">
                  <a:pos x="connsiteX0" y="connsiteY0"/>
                </a:cxn>
                <a:cxn ang="0">
                  <a:pos x="connsiteX1" y="connsiteY1"/>
                </a:cxn>
                <a:cxn ang="0">
                  <a:pos x="connsiteX2" y="connsiteY2"/>
                </a:cxn>
              </a:cxnLst>
              <a:rect l="l" t="t" r="r" b="b"/>
              <a:pathLst>
                <a:path w="1103586" h="1481959">
                  <a:moveTo>
                    <a:pt x="0" y="0"/>
                  </a:moveTo>
                  <a:cubicBezTo>
                    <a:pt x="123496" y="449317"/>
                    <a:pt x="246993" y="898635"/>
                    <a:pt x="430924" y="1145628"/>
                  </a:cubicBezTo>
                  <a:cubicBezTo>
                    <a:pt x="614855" y="1392621"/>
                    <a:pt x="859220" y="1437290"/>
                    <a:pt x="1103586" y="1481959"/>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手繪多邊形 38"/>
            <p:cNvSpPr/>
            <p:nvPr userDrawn="1"/>
          </p:nvSpPr>
          <p:spPr>
            <a:xfrm>
              <a:off x="504228" y="4235669"/>
              <a:ext cx="2375606" cy="388895"/>
            </a:xfrm>
            <a:custGeom>
              <a:avLst/>
              <a:gdLst>
                <a:gd name="connsiteX0" fmla="*/ 0 w 2280745"/>
                <a:gd name="connsiteY0" fmla="*/ 0 h 388895"/>
                <a:gd name="connsiteX1" fmla="*/ 536028 w 2280745"/>
                <a:gd name="connsiteY1" fmla="*/ 388883 h 388895"/>
                <a:gd name="connsiteX2" fmla="*/ 2280745 w 2280745"/>
                <a:gd name="connsiteY2" fmla="*/ 10511 h 388895"/>
              </a:gdLst>
              <a:ahLst/>
              <a:cxnLst>
                <a:cxn ang="0">
                  <a:pos x="connsiteX0" y="connsiteY0"/>
                </a:cxn>
                <a:cxn ang="0">
                  <a:pos x="connsiteX1" y="connsiteY1"/>
                </a:cxn>
                <a:cxn ang="0">
                  <a:pos x="connsiteX2" y="connsiteY2"/>
                </a:cxn>
              </a:cxnLst>
              <a:rect l="l" t="t" r="r" b="b"/>
              <a:pathLst>
                <a:path w="2280745" h="388895">
                  <a:moveTo>
                    <a:pt x="0" y="0"/>
                  </a:moveTo>
                  <a:cubicBezTo>
                    <a:pt x="77952" y="193565"/>
                    <a:pt x="155904" y="387131"/>
                    <a:pt x="536028" y="388883"/>
                  </a:cubicBezTo>
                  <a:cubicBezTo>
                    <a:pt x="916152" y="390635"/>
                    <a:pt x="1598448" y="200573"/>
                    <a:pt x="2280745" y="10511"/>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27" name="Rectangle 13"/>
          <p:cNvSpPr>
            <a:spLocks noChangeArrowheads="1"/>
          </p:cNvSpPr>
          <p:nvPr/>
        </p:nvSpPr>
        <p:spPr bwMode="auto">
          <a:xfrm>
            <a:off x="1676400" y="762000"/>
            <a:ext cx="7162800" cy="914400"/>
          </a:xfrm>
          <a:prstGeom prst="rect">
            <a:avLst/>
          </a:prstGeom>
          <a:solidFill>
            <a:schemeClr val="tx1"/>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028" name="Rectangle 14"/>
          <p:cNvSpPr>
            <a:spLocks noChangeArrowheads="1"/>
          </p:cNvSpPr>
          <p:nvPr/>
        </p:nvSpPr>
        <p:spPr bwMode="auto">
          <a:xfrm>
            <a:off x="0" y="0"/>
            <a:ext cx="1676400" cy="762000"/>
          </a:xfrm>
          <a:prstGeom prst="rect">
            <a:avLst/>
          </a:prstGeom>
          <a:solidFill>
            <a:schemeClr val="accent2"/>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029" name="Line 15"/>
          <p:cNvSpPr>
            <a:spLocks noChangeShapeType="1"/>
          </p:cNvSpPr>
          <p:nvPr/>
        </p:nvSpPr>
        <p:spPr bwMode="auto">
          <a:xfrm flipH="1">
            <a:off x="1676400" y="6766010"/>
            <a:ext cx="7467600" cy="0"/>
          </a:xfrm>
          <a:prstGeom prst="line">
            <a:avLst/>
          </a:prstGeom>
          <a:noFill/>
          <a:ln w="15875">
            <a:solidFill>
              <a:schemeClr val="accent1"/>
            </a:solidFill>
            <a:round/>
          </a:ln>
          <a:effectLst/>
        </p:spPr>
        <p:txBody>
          <a:bodyPr/>
          <a:lstStyle/>
          <a:p>
            <a:endParaRPr lang="en-GB"/>
          </a:p>
        </p:txBody>
      </p:sp>
      <p:sp>
        <p:nvSpPr>
          <p:cNvPr id="1030" name="Rectangle 16"/>
          <p:cNvSpPr>
            <a:spLocks noChangeArrowheads="1"/>
          </p:cNvSpPr>
          <p:nvPr/>
        </p:nvSpPr>
        <p:spPr bwMode="auto">
          <a:xfrm>
            <a:off x="8839200" y="762000"/>
            <a:ext cx="304800" cy="914400"/>
          </a:xfrm>
          <a:prstGeom prst="rect">
            <a:avLst/>
          </a:prstGeom>
          <a:solidFill>
            <a:schemeClr val="accent1"/>
          </a:solidFill>
          <a:ln>
            <a:noFill/>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031" name="Rectangle 2"/>
          <p:cNvSpPr>
            <a:spLocks noGrp="1" noChangeArrowheads="1"/>
          </p:cNvSpPr>
          <p:nvPr>
            <p:ph type="title"/>
          </p:nvPr>
        </p:nvSpPr>
        <p:spPr bwMode="auto">
          <a:xfrm>
            <a:off x="1752600" y="659530"/>
            <a:ext cx="7013028" cy="1143000"/>
          </a:xfrm>
          <a:prstGeom prst="rect">
            <a:avLst/>
          </a:prstGeom>
          <a:noFill/>
          <a:ln>
            <a:noFill/>
          </a:ln>
          <a:effectLst/>
        </p:spPr>
        <p:txBody>
          <a:bodyPr vert="horz" wrap="square" lIns="91440" tIns="45720" rIns="91440" bIns="45720" numCol="1" anchor="ctr" anchorCtr="0" compatLnSpc="1"/>
          <a:lstStyle/>
          <a:p>
            <a:pPr lvl="0"/>
            <a:r>
              <a:rPr lang="en-US" altLang="en-US" dirty="0" smtClean="0"/>
              <a:t>Click to edit Master title style</a:t>
            </a:r>
          </a:p>
        </p:txBody>
      </p:sp>
      <p:sp>
        <p:nvSpPr>
          <p:cNvPr id="1032" name="Rectangle 3"/>
          <p:cNvSpPr>
            <a:spLocks noGrp="1" noChangeArrowheads="1"/>
          </p:cNvSpPr>
          <p:nvPr>
            <p:ph type="body" idx="1"/>
          </p:nvPr>
        </p:nvSpPr>
        <p:spPr bwMode="auto">
          <a:xfrm>
            <a:off x="1676400" y="1981200"/>
            <a:ext cx="7162800" cy="4038600"/>
          </a:xfrm>
          <a:prstGeom prst="rect">
            <a:avLst/>
          </a:prstGeom>
          <a:noFill/>
          <a:ln>
            <a:noFill/>
          </a:ln>
          <a:effectLst/>
        </p:spPr>
        <p:txBody>
          <a:bodyPr vert="horz" wrap="square" lIns="91440" tIns="45720" rIns="91440" bIns="45720" numCol="1" anchor="t" anchorCtr="0" compatLnSpc="1"/>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a:noFill/>
          </a:ln>
          <a:effectLst/>
        </p:spPr>
        <p:txBody>
          <a:bodyPr vert="horz" wrap="square" lIns="91440" tIns="45720" rIns="91440" bIns="45720" numCol="1" anchor="t" anchorCtr="0" compatLnSpc="1"/>
          <a:lstStyle>
            <a:lvl1pPr eaLnBrk="1" hangingPunct="1">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3124200" y="61722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400" smtClean="0"/>
            </a:lvl1pPr>
          </a:lstStyle>
          <a:p>
            <a:pPr>
              <a:defRPr/>
            </a:pPr>
            <a:endParaRPr lang="en-US" altLang="en-US"/>
          </a:p>
        </p:txBody>
      </p:sp>
      <p:sp>
        <p:nvSpPr>
          <p:cNvPr id="4" name="Rectangle 6"/>
          <p:cNvSpPr>
            <a:spLocks noGrp="1" noChangeArrowheads="1"/>
          </p:cNvSpPr>
          <p:nvPr>
            <p:ph type="sldNum" sz="quarter" idx="4"/>
          </p:nvPr>
        </p:nvSpPr>
        <p:spPr bwMode="auto">
          <a:xfrm>
            <a:off x="7175940" y="6496847"/>
            <a:ext cx="1905000" cy="457200"/>
          </a:xfrm>
          <a:prstGeom prst="rect">
            <a:avLst/>
          </a:prstGeom>
          <a:noFill/>
          <a:ln>
            <a:noFill/>
          </a:ln>
          <a:effectLst/>
        </p:spPr>
        <p:txBody>
          <a:bodyPr vert="horz" wrap="square" lIns="91440" tIns="45720" rIns="91440" bIns="45720" numCol="1" anchor="t" anchorCtr="0" compatLnSpc="1"/>
          <a:lstStyle>
            <a:lvl1pPr algn="r" eaLnBrk="1" hangingPunct="1">
              <a:defRPr sz="1050" smtClean="0">
                <a:solidFill>
                  <a:srgbClr val="080808"/>
                </a:solidFill>
                <a:latin typeface="Times New Roman" panose="02020603050405020304" pitchFamily="18" charset="0"/>
                <a:cs typeface="Times New Roman" panose="02020603050405020304" pitchFamily="18" charset="0"/>
              </a:defRPr>
            </a:lvl1pPr>
          </a:lstStyle>
          <a:p>
            <a:pPr>
              <a:defRPr/>
            </a:pPr>
            <a:fld id="{58A12B97-3771-4BEA-98E8-C7FE806D9F9E}" type="slidenum">
              <a:rPr lang="en-US" altLang="en-US" smtClean="0"/>
              <a:t>‹#›</a:t>
            </a:fld>
            <a:endParaRPr lang="en-US" altLang="en-US" dirty="0"/>
          </a:p>
        </p:txBody>
      </p:sp>
      <p:sp>
        <p:nvSpPr>
          <p:cNvPr id="13" name="矩形 12"/>
          <p:cNvSpPr/>
          <p:nvPr userDrawn="1"/>
        </p:nvSpPr>
        <p:spPr>
          <a:xfrm>
            <a:off x="6058906" y="6489736"/>
            <a:ext cx="2813591" cy="246221"/>
          </a:xfrm>
          <a:prstGeom prst="rect">
            <a:avLst/>
          </a:prstGeom>
        </p:spPr>
        <p:txBody>
          <a:bodyPr wrap="none">
            <a:spAutoFit/>
          </a:bodyPr>
          <a:lstStyle/>
          <a:p>
            <a:pPr eaLnBrk="1" hangingPunct="1">
              <a:spcBef>
                <a:spcPct val="0"/>
              </a:spcBef>
              <a:buClrTx/>
              <a:buSzTx/>
              <a:buFontTx/>
              <a:buNone/>
            </a:pPr>
            <a:r>
              <a:rPr kumimoji="0" lang="zh-TW" altLang="en-US" sz="1000" dirty="0" smtClean="0">
                <a:solidFill>
                  <a:srgbClr val="080808"/>
                </a:solidFill>
                <a:latin typeface="標楷體" panose="03000509000000000000" pitchFamily="65" charset="-120"/>
                <a:ea typeface="標楷體" panose="03000509000000000000" pitchFamily="65" charset="-120"/>
              </a:rPr>
              <a:t>富爵</a:t>
            </a:r>
            <a:r>
              <a:rPr kumimoji="0" lang="en-US" altLang="zh-TW" sz="1000" dirty="0" smtClean="0">
                <a:solidFill>
                  <a:srgbClr val="080808"/>
                </a:solidFill>
                <a:latin typeface="標楷體" panose="03000509000000000000" pitchFamily="65" charset="-120"/>
                <a:ea typeface="標楷體" panose="03000509000000000000" pitchFamily="65" charset="-120"/>
              </a:rPr>
              <a:t>/</a:t>
            </a:r>
            <a:r>
              <a:rPr kumimoji="0" lang="zh-TW" altLang="en-US" sz="1000" dirty="0" smtClean="0">
                <a:solidFill>
                  <a:srgbClr val="080808"/>
                </a:solidFill>
                <a:latin typeface="標楷體" panose="03000509000000000000" pitchFamily="65" charset="-120"/>
                <a:ea typeface="標楷體" panose="03000509000000000000" pitchFamily="65" charset="-120"/>
              </a:rPr>
              <a:t>策繪管理顧問有限公司 </a:t>
            </a:r>
            <a:r>
              <a:rPr kumimoji="0" lang="en-US" altLang="zh-TW" sz="1000" dirty="0" smtClean="0">
                <a:solidFill>
                  <a:srgbClr val="080808"/>
                </a:solidFill>
                <a:latin typeface="標楷體" panose="03000509000000000000" pitchFamily="65" charset="-120"/>
                <a:ea typeface="標楷體" panose="03000509000000000000" pitchFamily="65" charset="-120"/>
              </a:rPr>
              <a:t>planwise.com.tw</a:t>
            </a:r>
            <a:endParaRPr kumimoji="0" lang="zh-TW" altLang="en-US" sz="1200" dirty="0" smtClean="0">
              <a:solidFill>
                <a:srgbClr val="080808"/>
              </a:solidFill>
              <a:latin typeface="標楷體" panose="03000509000000000000" pitchFamily="65" charset="-120"/>
              <a:ea typeface="標楷體" panose="03000509000000000000" pitchFamily="65" charset="-120"/>
            </a:endParaRPr>
          </a:p>
        </p:txBody>
      </p:sp>
      <p:pic>
        <p:nvPicPr>
          <p:cNvPr id="14" name="圖片 16"/>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83214" y="6365701"/>
            <a:ext cx="541337" cy="447675"/>
          </a:xfrm>
          <a:prstGeom prst="rect">
            <a:avLst/>
          </a:prstGeom>
          <a:noFill/>
          <a:ln>
            <a:noFill/>
          </a:ln>
        </p:spPr>
      </p:pic>
      <p:sp>
        <p:nvSpPr>
          <p:cNvPr id="23" name="矩形 22"/>
          <p:cNvSpPr/>
          <p:nvPr userDrawn="1"/>
        </p:nvSpPr>
        <p:spPr>
          <a:xfrm rot="17470045">
            <a:off x="75868" y="2631950"/>
            <a:ext cx="2911984" cy="1689774"/>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787400">
              <a:schemeClr val="bg1">
                <a:alpha val="54000"/>
              </a:schemeClr>
            </a:glow>
            <a:outerShdw blurRad="850900" dist="609600" dir="7440000" sx="49000" sy="49000" algn="ctr" rotWithShape="0">
              <a:schemeClr val="bg1">
                <a:alpha val="52000"/>
              </a:schemeClr>
            </a:outerShdw>
            <a:softEdge rad="584200"/>
          </a:effectLst>
        </p:spPr>
        <p:txBody>
          <a:bodyPr wrap="none" lIns="91440" tIns="45720" rIns="91440" bIns="45720">
            <a:prstTxWarp prst="textArchUp">
              <a:avLst/>
            </a:prstTxWarp>
            <a:spAutoFit/>
          </a:bodyPr>
          <a:lstStyle/>
          <a:p>
            <a:pPr algn="ctr"/>
            <a:r>
              <a:rPr lang="en-US" altLang="zh-TW" sz="6000" b="0" cap="none" spc="0" dirty="0" smtClean="0">
                <a:ln w="18415" cmpd="sng">
                  <a:noFill/>
                  <a:prstDash val="solid"/>
                </a:ln>
                <a:solidFill>
                  <a:schemeClr val="bg1">
                    <a:lumMod val="95000"/>
                  </a:schemeClr>
                </a:solidFill>
                <a:effectLst>
                  <a:glow rad="12700">
                    <a:schemeClr val="bg1">
                      <a:alpha val="47000"/>
                    </a:schemeClr>
                  </a:glow>
                  <a:outerShdw blurRad="63500" dist="63500" dir="1800000" sx="101000" sy="101000" algn="tl">
                    <a:schemeClr val="bg1">
                      <a:alpha val="32000"/>
                    </a:schemeClr>
                  </a:outerShdw>
                </a:effectLst>
              </a:rPr>
              <a:t>plan-wise</a:t>
            </a:r>
            <a:endParaRPr lang="zh-TW" altLang="en-US" sz="6000" b="0" cap="none" spc="0" dirty="0">
              <a:ln w="18415" cmpd="sng">
                <a:noFill/>
                <a:prstDash val="solid"/>
              </a:ln>
              <a:solidFill>
                <a:schemeClr val="bg1">
                  <a:lumMod val="95000"/>
                </a:schemeClr>
              </a:solidFill>
              <a:effectLst>
                <a:glow rad="12700">
                  <a:schemeClr val="bg1">
                    <a:alpha val="47000"/>
                  </a:schemeClr>
                </a:glow>
                <a:outerShdw blurRad="63500" dist="63500" dir="1800000" sx="101000" sy="101000" algn="tl">
                  <a:schemeClr val="bg1">
                    <a:alpha val="32000"/>
                  </a:scheme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chemeClr val="tx2"/>
          </a:solidFill>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3000">
          <a:solidFill>
            <a:schemeClr val="tx2"/>
          </a:solidFill>
          <a:latin typeface="Arial" panose="020B0604020202020204" pitchFamily="34" charset="0"/>
        </a:defRPr>
      </a:lvl2pPr>
      <a:lvl3pPr algn="l" rtl="0" eaLnBrk="0" fontAlgn="base" hangingPunct="0">
        <a:spcBef>
          <a:spcPct val="0"/>
        </a:spcBef>
        <a:spcAft>
          <a:spcPct val="0"/>
        </a:spcAft>
        <a:defRPr sz="3000">
          <a:solidFill>
            <a:schemeClr val="tx2"/>
          </a:solidFill>
          <a:latin typeface="Arial" panose="020B0604020202020204" pitchFamily="34" charset="0"/>
        </a:defRPr>
      </a:lvl3pPr>
      <a:lvl4pPr algn="l" rtl="0" eaLnBrk="0" fontAlgn="base" hangingPunct="0">
        <a:spcBef>
          <a:spcPct val="0"/>
        </a:spcBef>
        <a:spcAft>
          <a:spcPct val="0"/>
        </a:spcAft>
        <a:defRPr sz="3000">
          <a:solidFill>
            <a:schemeClr val="tx2"/>
          </a:solidFill>
          <a:latin typeface="Arial" panose="020B0604020202020204" pitchFamily="34" charset="0"/>
        </a:defRPr>
      </a:lvl4pPr>
      <a:lvl5pPr algn="l" rtl="0" eaLnBrk="0" fontAlgn="base" hangingPunct="0">
        <a:spcBef>
          <a:spcPct val="0"/>
        </a:spcBef>
        <a:spcAft>
          <a:spcPct val="0"/>
        </a:spcAft>
        <a:defRPr sz="3000">
          <a:solidFill>
            <a:schemeClr val="tx2"/>
          </a:solidFill>
          <a:latin typeface="Arial" panose="020B0604020202020204" pitchFamily="34" charset="0"/>
        </a:defRPr>
      </a:lvl5pPr>
      <a:lvl6pPr marL="457200" algn="l" rtl="0" fontAlgn="base">
        <a:spcBef>
          <a:spcPct val="0"/>
        </a:spcBef>
        <a:spcAft>
          <a:spcPct val="0"/>
        </a:spcAft>
        <a:defRPr sz="3000">
          <a:solidFill>
            <a:schemeClr val="tx2"/>
          </a:solidFill>
          <a:latin typeface="Arial" panose="020B0604020202020204" pitchFamily="34" charset="0"/>
        </a:defRPr>
      </a:lvl6pPr>
      <a:lvl7pPr marL="914400" algn="l" rtl="0" fontAlgn="base">
        <a:spcBef>
          <a:spcPct val="0"/>
        </a:spcBef>
        <a:spcAft>
          <a:spcPct val="0"/>
        </a:spcAft>
        <a:defRPr sz="3000">
          <a:solidFill>
            <a:schemeClr val="tx2"/>
          </a:solidFill>
          <a:latin typeface="Arial" panose="020B0604020202020204" pitchFamily="34" charset="0"/>
        </a:defRPr>
      </a:lvl7pPr>
      <a:lvl8pPr marL="1371600" algn="l" rtl="0" fontAlgn="base">
        <a:spcBef>
          <a:spcPct val="0"/>
        </a:spcBef>
        <a:spcAft>
          <a:spcPct val="0"/>
        </a:spcAft>
        <a:defRPr sz="3000">
          <a:solidFill>
            <a:schemeClr val="tx2"/>
          </a:solidFill>
          <a:latin typeface="Arial" panose="020B0604020202020204" pitchFamily="34" charset="0"/>
        </a:defRPr>
      </a:lvl8pPr>
      <a:lvl9pPr marL="1828800" algn="l" rtl="0" fontAlgn="base">
        <a:spcBef>
          <a:spcPct val="0"/>
        </a:spcBef>
        <a:spcAft>
          <a:spcPct val="0"/>
        </a:spcAft>
        <a:defRPr sz="3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1800" kern="1200">
          <a:solidFill>
            <a:srgbClr val="080808"/>
          </a:solidFill>
          <a:latin typeface="微軟正黑體" panose="020B0604030504040204" pitchFamily="34" charset="-120"/>
          <a:ea typeface="微軟正黑體" panose="020B0604030504040204" pitchFamily="34" charset="-120"/>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1800" kern="1200">
          <a:solidFill>
            <a:srgbClr val="080808"/>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
        <a:defRPr sz="1800" kern="1200">
          <a:solidFill>
            <a:srgbClr val="080808"/>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spcBef>
          <a:spcPct val="20000"/>
        </a:spcBef>
        <a:spcAft>
          <a:spcPct val="0"/>
        </a:spcAf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lb.mol.gov.tw/page/Content.aspx?id=1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lb.mol.gov.tw/page/Content.aspx?id=121"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ecare.mol.gov.tw/lcs_web/contentlist_c6_p01.aspx?ProgId=1010015&amp;SNO=252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sNKGm_VsCE&amp;t=27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lb.mol.gov.tw/page/Content.aspx?id=11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zh-TW" altLang="en-US" sz="5400" dirty="0"/>
              <a:t>職場霸凌大解密</a:t>
            </a:r>
          </a:p>
        </p:txBody>
      </p:sp>
      <p:sp>
        <p:nvSpPr>
          <p:cNvPr id="4099" name="Rectangle 3"/>
          <p:cNvSpPr>
            <a:spLocks noGrp="1" noChangeArrowheads="1"/>
          </p:cNvSpPr>
          <p:nvPr>
            <p:ph type="subTitle" idx="1"/>
          </p:nvPr>
        </p:nvSpPr>
        <p:spPr/>
        <p:txBody>
          <a:bodyPr/>
          <a:lstStyle/>
          <a:p>
            <a:pPr>
              <a:lnSpc>
                <a:spcPct val="50000"/>
              </a:lnSpc>
            </a:pPr>
            <a:r>
              <a:rPr lang="zh-TW" altLang="en-US" sz="1600" b="1" dirty="0">
                <a:solidFill>
                  <a:schemeClr val="tx1">
                    <a:lumMod val="50000"/>
                  </a:schemeClr>
                </a:solidFill>
              </a:rPr>
              <a:t>講師：林彥廷</a:t>
            </a:r>
          </a:p>
          <a:p>
            <a:pPr>
              <a:lnSpc>
                <a:spcPct val="50000"/>
              </a:lnSpc>
            </a:pPr>
            <a:endParaRPr lang="zh-TW" altLang="en-US" sz="1600" b="1" dirty="0">
              <a:solidFill>
                <a:schemeClr val="tx1">
                  <a:lumMod val="50000"/>
                </a:schemeClr>
              </a:solidFill>
            </a:endParaRPr>
          </a:p>
          <a:p>
            <a:pPr>
              <a:lnSpc>
                <a:spcPct val="50000"/>
              </a:lnSpc>
            </a:pPr>
            <a:r>
              <a:rPr lang="zh-TW" altLang="en-US" sz="1600" b="1" dirty="0" smtClean="0">
                <a:solidFill>
                  <a:schemeClr val="tx1">
                    <a:lumMod val="50000"/>
                  </a:schemeClr>
                </a:solidFill>
              </a:rPr>
              <a:t>富爵</a:t>
            </a:r>
            <a:r>
              <a:rPr lang="en-US" altLang="zh-TW" sz="1600" b="1" dirty="0" smtClean="0">
                <a:solidFill>
                  <a:schemeClr val="tx1">
                    <a:lumMod val="50000"/>
                  </a:schemeClr>
                </a:solidFill>
              </a:rPr>
              <a:t>/</a:t>
            </a:r>
            <a:r>
              <a:rPr lang="zh-TW" altLang="en-US" sz="1600" b="1" dirty="0" smtClean="0">
                <a:solidFill>
                  <a:schemeClr val="tx1">
                    <a:lumMod val="50000"/>
                  </a:schemeClr>
                </a:solidFill>
              </a:rPr>
              <a:t>策繪管理</a:t>
            </a:r>
            <a:r>
              <a:rPr lang="zh-TW" altLang="en-US" sz="1600" b="1" dirty="0">
                <a:solidFill>
                  <a:schemeClr val="tx1">
                    <a:lumMod val="50000"/>
                  </a:schemeClr>
                </a:solidFill>
              </a:rPr>
              <a:t>顧問有限公司</a:t>
            </a:r>
          </a:p>
          <a:p>
            <a:pPr>
              <a:lnSpc>
                <a:spcPct val="50000"/>
              </a:lnSpc>
            </a:pPr>
            <a:endParaRPr lang="zh-TW" altLang="en-US" sz="1600" b="1" dirty="0">
              <a:solidFill>
                <a:schemeClr val="tx1">
                  <a:lumMod val="50000"/>
                </a:schemeClr>
              </a:solidFill>
            </a:endParaRPr>
          </a:p>
          <a:p>
            <a:pPr>
              <a:lnSpc>
                <a:spcPct val="50000"/>
              </a:lnSpc>
            </a:pPr>
            <a:r>
              <a:rPr lang="zh-TW" altLang="en-US" sz="1600" b="1" dirty="0">
                <a:solidFill>
                  <a:schemeClr val="tx1">
                    <a:lumMod val="50000"/>
                  </a:schemeClr>
                </a:solidFill>
              </a:rPr>
              <a:t>地址：台中市西區忠明南路</a:t>
            </a:r>
            <a:r>
              <a:rPr lang="en-US" altLang="zh-TW" sz="1600" b="1" dirty="0">
                <a:solidFill>
                  <a:schemeClr val="tx1">
                    <a:lumMod val="50000"/>
                  </a:schemeClr>
                </a:solidFill>
              </a:rPr>
              <a:t>303</a:t>
            </a:r>
            <a:r>
              <a:rPr lang="zh-TW" altLang="en-US" sz="1600" b="1" dirty="0">
                <a:solidFill>
                  <a:schemeClr val="tx1">
                    <a:lumMod val="50000"/>
                  </a:schemeClr>
                </a:solidFill>
              </a:rPr>
              <a:t>號</a:t>
            </a:r>
            <a:r>
              <a:rPr lang="en-US" altLang="zh-TW" sz="1600" b="1" dirty="0">
                <a:solidFill>
                  <a:schemeClr val="tx1">
                    <a:lumMod val="50000"/>
                  </a:schemeClr>
                </a:solidFill>
              </a:rPr>
              <a:t>24F-2</a:t>
            </a:r>
          </a:p>
          <a:p>
            <a:pPr>
              <a:lnSpc>
                <a:spcPct val="50000"/>
              </a:lnSpc>
            </a:pPr>
            <a:endParaRPr lang="en-US" altLang="zh-TW" sz="1600" b="1" dirty="0">
              <a:solidFill>
                <a:schemeClr val="tx1">
                  <a:lumMod val="50000"/>
                </a:schemeClr>
              </a:solidFill>
            </a:endParaRPr>
          </a:p>
          <a:p>
            <a:pPr>
              <a:lnSpc>
                <a:spcPct val="50000"/>
              </a:lnSpc>
            </a:pPr>
            <a:r>
              <a:rPr lang="zh-TW" altLang="en-US" sz="1600" b="1" dirty="0">
                <a:solidFill>
                  <a:schemeClr val="tx1">
                    <a:lumMod val="50000"/>
                  </a:schemeClr>
                </a:solidFill>
              </a:rPr>
              <a:t>電話：</a:t>
            </a:r>
            <a:r>
              <a:rPr lang="en-US" altLang="zh-TW" sz="1600" b="1" dirty="0">
                <a:solidFill>
                  <a:schemeClr val="tx1">
                    <a:lumMod val="50000"/>
                  </a:schemeClr>
                </a:solidFill>
              </a:rPr>
              <a:t>04-23017886    </a:t>
            </a:r>
            <a:r>
              <a:rPr lang="zh-TW" altLang="en-US" sz="1600" b="1" dirty="0">
                <a:solidFill>
                  <a:schemeClr val="tx1">
                    <a:lumMod val="50000"/>
                  </a:schemeClr>
                </a:solidFill>
              </a:rPr>
              <a:t>傳真：</a:t>
            </a:r>
            <a:r>
              <a:rPr lang="en-US" altLang="zh-TW" sz="1600" b="1" dirty="0">
                <a:solidFill>
                  <a:schemeClr val="tx1">
                    <a:lumMod val="50000"/>
                  </a:schemeClr>
                </a:solidFill>
              </a:rPr>
              <a:t>04-23019189</a:t>
            </a:r>
          </a:p>
          <a:p>
            <a:pPr>
              <a:lnSpc>
                <a:spcPct val="50000"/>
              </a:lnSpc>
            </a:pPr>
            <a:endParaRPr lang="en-US" altLang="zh-TW" sz="1600" b="1" dirty="0">
              <a:solidFill>
                <a:schemeClr val="tx1">
                  <a:lumMod val="50000"/>
                </a:schemeClr>
              </a:solidFill>
            </a:endParaRPr>
          </a:p>
          <a:p>
            <a:pPr>
              <a:lnSpc>
                <a:spcPct val="50000"/>
              </a:lnSpc>
            </a:pPr>
            <a:r>
              <a:rPr lang="zh-TW" altLang="en-US" sz="1600" b="1" dirty="0">
                <a:solidFill>
                  <a:schemeClr val="tx1">
                    <a:lumMod val="50000"/>
                  </a:schemeClr>
                </a:solidFill>
              </a:rPr>
              <a:t>網址：</a:t>
            </a:r>
            <a:r>
              <a:rPr lang="en-US" altLang="zh-TW" sz="1600" b="1" dirty="0">
                <a:solidFill>
                  <a:schemeClr val="tx1">
                    <a:lumMod val="50000"/>
                  </a:schemeClr>
                </a:solidFill>
              </a:rPr>
              <a:t>www.planwise.com</a:t>
            </a:r>
          </a:p>
          <a:p>
            <a:pPr>
              <a:lnSpc>
                <a:spcPct val="50000"/>
              </a:lnSpc>
            </a:pPr>
            <a:endParaRPr lang="en-US" altLang="zh-TW" sz="1600" b="1" dirty="0">
              <a:solidFill>
                <a:schemeClr val="tx1">
                  <a:lumMod val="50000"/>
                </a:schemeClr>
              </a:solidFill>
            </a:endParaRPr>
          </a:p>
          <a:p>
            <a:pPr>
              <a:lnSpc>
                <a:spcPct val="50000"/>
              </a:lnSpc>
            </a:pPr>
            <a:r>
              <a:rPr lang="en-US" altLang="zh-TW" sz="1600" b="1" dirty="0">
                <a:solidFill>
                  <a:schemeClr val="tx1">
                    <a:lumMod val="50000"/>
                  </a:schemeClr>
                </a:solidFill>
              </a:rPr>
              <a:t>E-MAIL</a:t>
            </a:r>
            <a:r>
              <a:rPr lang="zh-TW" altLang="en-US" sz="1600" b="1" dirty="0">
                <a:solidFill>
                  <a:schemeClr val="tx1">
                    <a:lumMod val="50000"/>
                  </a:schemeClr>
                </a:solidFill>
              </a:rPr>
              <a:t>：</a:t>
            </a:r>
            <a:r>
              <a:rPr lang="en-US" altLang="zh-TW" sz="1600" b="1" dirty="0">
                <a:solidFill>
                  <a:schemeClr val="tx1">
                    <a:lumMod val="50000"/>
                  </a:schemeClr>
                </a:solidFill>
              </a:rPr>
              <a:t>ed@planwise.com.tw</a:t>
            </a:r>
            <a:endParaRPr lang="zh-TW" altLang="en-US" sz="1600" b="1" dirty="0">
              <a:solidFill>
                <a:schemeClr val="tx1">
                  <a:lumMod val="50000"/>
                </a:schemeClr>
              </a:solidFill>
            </a:endParaRPr>
          </a:p>
        </p:txBody>
      </p:sp>
      <p:sp>
        <p:nvSpPr>
          <p:cNvPr id="2" name="投影片編號版面配置區 1"/>
          <p:cNvSpPr>
            <a:spLocks noGrp="1"/>
          </p:cNvSpPr>
          <p:nvPr>
            <p:ph type="sldNum" sz="quarter" idx="4"/>
          </p:nvPr>
        </p:nvSpPr>
        <p:spPr>
          <a:xfrm>
            <a:off x="7172735" y="6486978"/>
            <a:ext cx="1905000" cy="457200"/>
          </a:xfrm>
        </p:spPr>
        <p:txBody>
          <a:bodyPr/>
          <a:lstStyle/>
          <a:p>
            <a:pPr>
              <a:defRPr/>
            </a:pPr>
            <a:fld id="{58A12B97-3771-4BEA-98E8-C7FE806D9F9E}" type="slidenum">
              <a:rPr lang="en-US" altLang="en-US" smtClean="0"/>
              <a:t>1</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職場暴力的類型</a:t>
            </a:r>
            <a:r>
              <a:rPr lang="zh-TW" altLang="en-US" dirty="0" smtClean="0"/>
              <a:t>（二）</a:t>
            </a:r>
            <a:endParaRPr lang="en-US" dirty="0"/>
          </a:p>
        </p:txBody>
      </p:sp>
      <p:sp>
        <p:nvSpPr>
          <p:cNvPr id="3" name="Content Placeholder 2"/>
          <p:cNvSpPr>
            <a:spLocks noGrp="1"/>
          </p:cNvSpPr>
          <p:nvPr>
            <p:ph idx="1"/>
          </p:nvPr>
        </p:nvSpPr>
        <p:spPr/>
        <p:txBody>
          <a:bodyPr/>
          <a:lstStyle/>
          <a:p>
            <a:pPr marL="0" indent="0">
              <a:buNone/>
            </a:pPr>
            <a:endParaRPr lang="en-US" altLang="zh-TW" sz="2000" dirty="0" smtClean="0"/>
          </a:p>
          <a:p>
            <a:pPr marL="0" indent="0">
              <a:buNone/>
            </a:pPr>
            <a:r>
              <a:rPr lang="zh-TW" altLang="en-US" sz="2000" b="1" dirty="0" smtClean="0"/>
              <a:t>（三）</a:t>
            </a:r>
            <a:r>
              <a:rPr lang="en-US" sz="2000" b="1" dirty="0" err="1" smtClean="0"/>
              <a:t>語言暴力</a:t>
            </a:r>
            <a:r>
              <a:rPr lang="en-US" sz="2000" dirty="0" err="1" smtClean="0"/>
              <a:t>（如</a:t>
            </a:r>
            <a:r>
              <a:rPr lang="en-US" sz="2000" dirty="0" err="1"/>
              <a:t>：霸凌、恐嚇、干擾、</a:t>
            </a:r>
            <a:r>
              <a:rPr lang="en-US" sz="2000" dirty="0" err="1" smtClean="0"/>
              <a:t>歧視等</a:t>
            </a:r>
            <a:r>
              <a:rPr lang="en-US" sz="2000" dirty="0" smtClean="0"/>
              <a:t>）。 </a:t>
            </a:r>
            <a:endParaRPr lang="en-US" sz="2000" dirty="0"/>
          </a:p>
          <a:p>
            <a:pPr lvl="1">
              <a:buFont typeface="Wingdings" panose="05000000000000000000" pitchFamily="2" charset="2"/>
              <a:buChar char="l"/>
            </a:pPr>
            <a:r>
              <a:rPr lang="en-US" sz="2000" dirty="0" err="1"/>
              <a:t>案例：在他人面前以「名校畢業的，</a:t>
            </a:r>
            <a:r>
              <a:rPr lang="en-US" sz="2000" dirty="0" err="1" smtClean="0"/>
              <a:t>怎麼什麼都不會</a:t>
            </a:r>
            <a:r>
              <a:rPr lang="en-US" sz="2000" dirty="0" err="1"/>
              <a:t>」的話語輕視或貶抑被霸凌者</a:t>
            </a:r>
            <a:r>
              <a:rPr lang="en-US" sz="2000" dirty="0"/>
              <a:t>。</a:t>
            </a:r>
          </a:p>
          <a:p>
            <a:pPr lvl="1">
              <a:buFont typeface="Wingdings" panose="05000000000000000000" pitchFamily="2" charset="2"/>
              <a:buChar char="l"/>
            </a:pPr>
            <a:r>
              <a:rPr lang="en-US" sz="2000" dirty="0" err="1"/>
              <a:t>案例：長官吹毛求疵，在小事上挑剔，</a:t>
            </a:r>
            <a:r>
              <a:rPr lang="en-US" sz="2000" dirty="0" err="1" smtClean="0"/>
              <a:t>把微小的錯誤放大</a:t>
            </a:r>
            <a:r>
              <a:rPr lang="en-US" sz="2000" dirty="0" err="1"/>
              <a:t>、扭曲，動輒就請同仁換單位工作</a:t>
            </a:r>
            <a:r>
              <a:rPr lang="en-US" sz="2000" dirty="0"/>
              <a:t>。</a:t>
            </a:r>
          </a:p>
          <a:p>
            <a:endParaRPr lang="en-US" sz="2000" dirty="0"/>
          </a:p>
          <a:p>
            <a:pPr marL="0" indent="0">
              <a:buNone/>
            </a:pPr>
            <a:r>
              <a:rPr lang="zh-TW" altLang="en-US" sz="2000" b="1" dirty="0" smtClean="0"/>
              <a:t>（四）</a:t>
            </a:r>
            <a:r>
              <a:rPr lang="en-US" sz="2000" b="1" dirty="0" err="1" smtClean="0"/>
              <a:t>性騷擾</a:t>
            </a:r>
            <a:r>
              <a:rPr lang="en-US" sz="2000" dirty="0" err="1" smtClean="0"/>
              <a:t>（如</a:t>
            </a:r>
            <a:r>
              <a:rPr lang="en-US" sz="2000" dirty="0" err="1"/>
              <a:t>：</a:t>
            </a:r>
            <a:r>
              <a:rPr lang="en-US" sz="2000" dirty="0" err="1" smtClean="0"/>
              <a:t>不當的性暗示與行為等</a:t>
            </a:r>
            <a:r>
              <a:rPr lang="en-US" sz="2000" dirty="0" smtClean="0"/>
              <a:t>）。</a:t>
            </a:r>
          </a:p>
          <a:p>
            <a:pPr lvl="1">
              <a:buFont typeface="Wingdings" panose="05000000000000000000" pitchFamily="2" charset="2"/>
              <a:buChar char="l"/>
            </a:pPr>
            <a:r>
              <a:rPr lang="en-US" sz="2000" dirty="0" err="1" smtClean="0"/>
              <a:t>案例</a:t>
            </a:r>
            <a:r>
              <a:rPr lang="en-US" sz="2000" dirty="0" err="1"/>
              <a:t>：私下對被霸凌者有不當行為或性暗示，使其心理產生陰影與恐懼</a:t>
            </a:r>
            <a:r>
              <a:rPr lang="en-US" sz="2000" dirty="0"/>
              <a:t>。</a:t>
            </a: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常見的職場性騷擾</a:t>
            </a:r>
            <a:r>
              <a:rPr lang="zh-TW" altLang="en-US" dirty="0" smtClean="0"/>
              <a:t>類（一）</a:t>
            </a:r>
            <a:endParaRPr lang="zh-TW" altLang="en-US" dirty="0"/>
          </a:p>
        </p:txBody>
      </p:sp>
      <p:sp>
        <p:nvSpPr>
          <p:cNvPr id="3" name="Content Placeholder 2"/>
          <p:cNvSpPr>
            <a:spLocks noGrp="1"/>
          </p:cNvSpPr>
          <p:nvPr>
            <p:ph idx="1"/>
          </p:nvPr>
        </p:nvSpPr>
        <p:spPr>
          <a:xfrm>
            <a:off x="1676400" y="1981199"/>
            <a:ext cx="7146966" cy="4407725"/>
          </a:xfrm>
        </p:spPr>
        <p:txBody>
          <a:bodyPr/>
          <a:lstStyle/>
          <a:p>
            <a:pPr marL="0" indent="0">
              <a:buNone/>
            </a:pPr>
            <a:r>
              <a:rPr lang="zh-TW" altLang="en-US" sz="1900" b="1" dirty="0" smtClean="0"/>
              <a:t>（一）</a:t>
            </a:r>
            <a:r>
              <a:rPr lang="en-US" altLang="zh-TW" sz="1900" b="1" dirty="0" smtClean="0"/>
              <a:t> </a:t>
            </a:r>
            <a:r>
              <a:rPr lang="en-US" sz="1900" b="1" dirty="0" err="1" smtClean="0"/>
              <a:t>性的交換（交件式的性騷擾</a:t>
            </a:r>
            <a:r>
              <a:rPr lang="en-US" sz="1900" b="1" dirty="0" smtClean="0"/>
              <a:t>）</a:t>
            </a:r>
            <a:endParaRPr lang="en-US" sz="1900" b="1" dirty="0"/>
          </a:p>
          <a:p>
            <a:pPr marL="800100" lvl="2" indent="0">
              <a:buNone/>
            </a:pPr>
            <a:r>
              <a:rPr lang="en-US" sz="1900" dirty="0" err="1"/>
              <a:t>明示或暗示以性方面的要求，作為員工或求職者取得職務或喪失職務或變更其勞動條件的交換。也就是說，女性員工若拒絕上司或雇主的性要</a:t>
            </a:r>
            <a:r>
              <a:rPr lang="en-US" sz="1900" dirty="0"/>
              <a:t> </a:t>
            </a:r>
            <a:r>
              <a:rPr lang="en-US" sz="1900" dirty="0" err="1"/>
              <a:t>求，就可能會喪失某種工作上的權益，包括得不到晉升的機會，甚至會遭受到降級、減薪或其他工作上的刁難與報復</a:t>
            </a:r>
            <a:r>
              <a:rPr lang="en-US" sz="1900" dirty="0" smtClean="0"/>
              <a:t>。</a:t>
            </a:r>
          </a:p>
          <a:p>
            <a:pPr marL="800100" lvl="2" indent="0">
              <a:buNone/>
            </a:pPr>
            <a:endParaRPr lang="en-US" sz="1900" dirty="0"/>
          </a:p>
          <a:p>
            <a:pPr marL="0" indent="0" algn="l">
              <a:buSzTx/>
              <a:buNone/>
            </a:pPr>
            <a:r>
              <a:rPr lang="zh-TW" altLang="en-US" sz="1900" b="1" dirty="0" smtClean="0"/>
              <a:t>（</a:t>
            </a:r>
            <a:r>
              <a:rPr lang="en-US" altLang="zh-TW" sz="1900" b="1" dirty="0" smtClean="0"/>
              <a:t>二</a:t>
            </a:r>
            <a:r>
              <a:rPr lang="zh-TW" altLang="en-US" sz="1900" b="1" dirty="0" smtClean="0"/>
              <a:t>）</a:t>
            </a:r>
            <a:r>
              <a:rPr lang="en-US" altLang="zh-TW" sz="1900" b="1" dirty="0" smtClean="0"/>
              <a:t> </a:t>
            </a:r>
            <a:r>
              <a:rPr lang="en-US" altLang="zh-TW" sz="1900" b="1" dirty="0" err="1"/>
              <a:t>敵意的工作環境</a:t>
            </a:r>
            <a:endParaRPr lang="en-US" altLang="zh-TW" sz="1900" b="1" dirty="0"/>
          </a:p>
          <a:p>
            <a:pPr marL="800100" lvl="2" indent="0">
              <a:buNone/>
            </a:pPr>
            <a:r>
              <a:rPr lang="en-US" sz="1900" dirty="0" err="1"/>
              <a:t>在工作場所中，單方面以與「性」有關的語言、舉動或其他方法，對員工或求職者造成困擾。此類的性騷擾，從口頭上的開黃腔、吃豆腐、色瞇</a:t>
            </a:r>
            <a:r>
              <a:rPr lang="en-US" sz="1900" dirty="0"/>
              <a:t> </a:t>
            </a:r>
            <a:r>
              <a:rPr lang="en-US" sz="1900" dirty="0" err="1"/>
              <a:t>瞇的窺視、肢體上的毛手毛腳、到被迫陪老闆應酬等都算</a:t>
            </a:r>
            <a:r>
              <a:rPr lang="en-US" sz="1900" dirty="0" smtClean="0"/>
              <a:t>。</a:t>
            </a:r>
          </a:p>
          <a:p>
            <a:pPr marL="800100" lvl="2" indent="0">
              <a:buNone/>
            </a:pPr>
            <a:endParaRPr lang="en-US" sz="1050" dirty="0"/>
          </a:p>
          <a:p>
            <a:pPr marL="0" indent="0" algn="r">
              <a:buNone/>
            </a:pPr>
            <a:r>
              <a:rPr lang="en-US" sz="1400" dirty="0">
                <a:hlinkClick r:id="rId2"/>
              </a:rPr>
              <a:t>https://</a:t>
            </a:r>
            <a:r>
              <a:rPr lang="en-US" sz="1400" dirty="0" smtClean="0">
                <a:hlinkClick r:id="rId2"/>
              </a:rPr>
              <a:t>wlb.mol.gov.tw/page/Content.aspx?id=121</a:t>
            </a:r>
            <a:endParaRPr lang="en-US" sz="1400" dirty="0" smtClean="0"/>
          </a:p>
          <a:p>
            <a:pPr marL="0" indent="0" algn="r">
              <a:buNone/>
            </a:pPr>
            <a:endParaRPr lang="en-US" sz="16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sym typeface="+mn-ea"/>
              </a:rPr>
              <a:t>常見的職場性騷擾</a:t>
            </a:r>
            <a:r>
              <a:rPr lang="zh-TW" altLang="en-US" dirty="0" smtClean="0">
                <a:sym typeface="+mn-ea"/>
              </a:rPr>
              <a:t>類（二）</a:t>
            </a:r>
            <a:endParaRPr lang="en-US" dirty="0"/>
          </a:p>
        </p:txBody>
      </p:sp>
      <p:sp>
        <p:nvSpPr>
          <p:cNvPr id="3" name="Content Placeholder 2"/>
          <p:cNvSpPr>
            <a:spLocks noGrp="1"/>
          </p:cNvSpPr>
          <p:nvPr>
            <p:ph idx="1"/>
          </p:nvPr>
        </p:nvSpPr>
        <p:spPr/>
        <p:txBody>
          <a:bodyPr/>
          <a:lstStyle/>
          <a:p>
            <a:pPr marL="0" indent="0" algn="l">
              <a:buSzTx/>
              <a:buNone/>
            </a:pPr>
            <a:r>
              <a:rPr lang="en-US" sz="1900" b="1" dirty="0" smtClean="0">
                <a:sym typeface="+mn-ea"/>
              </a:rPr>
              <a:t>（三） </a:t>
            </a:r>
            <a:r>
              <a:rPr lang="en-US" sz="1900" b="1" dirty="0" err="1">
                <a:sym typeface="+mn-ea"/>
              </a:rPr>
              <a:t>性的徇私</a:t>
            </a:r>
            <a:endParaRPr lang="en-US" sz="1900" b="1" dirty="0"/>
          </a:p>
          <a:p>
            <a:pPr marL="800100" lvl="2" indent="0">
              <a:buNone/>
            </a:pPr>
            <a:r>
              <a:rPr lang="en-US" sz="1900" dirty="0" err="1">
                <a:sym typeface="+mn-ea"/>
              </a:rPr>
              <a:t>有人真和上司有性的交換，而換的較好的工作待遇，對其它受雇者，也是一種不應有的騷擾。例如，和上司有曖昧關係而得到升遷，或工作就比</a:t>
            </a:r>
            <a:r>
              <a:rPr lang="en-US" sz="1900" dirty="0">
                <a:sym typeface="+mn-ea"/>
              </a:rPr>
              <a:t> </a:t>
            </a:r>
            <a:r>
              <a:rPr lang="en-US" sz="1900" dirty="0" err="1">
                <a:sym typeface="+mn-ea"/>
              </a:rPr>
              <a:t>較輕鬆。如果有人真的以此得到上司的特別照顧，這是很糟糕的一件事情，因為這會影響到工作氣氛，令其他員工覺得不公平</a:t>
            </a:r>
            <a:r>
              <a:rPr lang="en-US" sz="1900" dirty="0" smtClean="0">
                <a:sym typeface="+mn-ea"/>
              </a:rPr>
              <a:t>。</a:t>
            </a:r>
          </a:p>
          <a:p>
            <a:pPr marL="800100" lvl="2" indent="0">
              <a:buNone/>
            </a:pPr>
            <a:endParaRPr lang="en-US" sz="1900" dirty="0">
              <a:sym typeface="+mn-ea"/>
            </a:endParaRPr>
          </a:p>
          <a:p>
            <a:pPr marL="0" indent="0">
              <a:buNone/>
            </a:pPr>
            <a:r>
              <a:rPr lang="en-US" sz="1900" b="1" dirty="0" smtClean="0"/>
              <a:t>（四） </a:t>
            </a:r>
            <a:r>
              <a:rPr lang="en-US" sz="1900" b="1" dirty="0" err="1"/>
              <a:t>非雇主或非受雇員工的性騷擾</a:t>
            </a:r>
            <a:endParaRPr lang="en-US" sz="1900" b="1" dirty="0"/>
          </a:p>
          <a:p>
            <a:pPr marL="800100" lvl="2" indent="0">
              <a:buNone/>
            </a:pPr>
            <a:r>
              <a:rPr lang="en-US" sz="1900" dirty="0" err="1"/>
              <a:t>被公司以外的人性騷擾，通常是客戶</a:t>
            </a:r>
            <a:r>
              <a:rPr lang="en-US" sz="1900" dirty="0" smtClean="0"/>
              <a:t>。</a:t>
            </a:r>
          </a:p>
          <a:p>
            <a:pPr marL="800100" lvl="2" indent="0">
              <a:buNone/>
            </a:pPr>
            <a:endParaRPr lang="en-US" sz="1050" dirty="0" smtClean="0"/>
          </a:p>
          <a:p>
            <a:pPr marL="800100" lvl="2" indent="0">
              <a:buNone/>
            </a:pPr>
            <a:endParaRPr lang="en-US" sz="1050" dirty="0"/>
          </a:p>
          <a:p>
            <a:pPr marL="0" indent="0" algn="r">
              <a:buNone/>
            </a:pPr>
            <a:r>
              <a:rPr lang="en-US" sz="1400" dirty="0">
                <a:hlinkClick r:id="rId2"/>
              </a:rPr>
              <a:t>https://</a:t>
            </a:r>
            <a:r>
              <a:rPr lang="en-US" sz="1400" dirty="0" smtClean="0">
                <a:hlinkClick r:id="rId2"/>
              </a:rPr>
              <a:t>wlb.mol.gov.tw/page/Content.aspx?id=121</a:t>
            </a:r>
            <a:endParaRPr lang="en-US" sz="1400" dirty="0" smtClean="0"/>
          </a:p>
          <a:p>
            <a:pPr marL="0" indent="0" algn="r">
              <a:buNone/>
            </a:pPr>
            <a:endParaRPr lang="en-US" sz="14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職場暴力的來源</a:t>
            </a: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13</a:t>
            </a:fld>
            <a:endParaRPr lang="en-US" altLang="en-US"/>
          </a:p>
        </p:txBody>
      </p:sp>
      <p:graphicFrame>
        <p:nvGraphicFramePr>
          <p:cNvPr id="5" name="資料庫圖表 4"/>
          <p:cNvGraphicFramePr/>
          <p:nvPr>
            <p:extLst>
              <p:ext uri="{D42A27DB-BD31-4B8C-83A1-F6EECF244321}">
                <p14:modId xmlns:p14="http://schemas.microsoft.com/office/powerpoint/2010/main" val="2230308120"/>
              </p:ext>
            </p:extLst>
          </p:nvPr>
        </p:nvGraphicFramePr>
        <p:xfrm>
          <a:off x="1638300" y="1600200"/>
          <a:ext cx="7188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sz="4400" dirty="0"/>
              <a:t>二、雇主的責任</a:t>
            </a:r>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14</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民法第</a:t>
            </a:r>
            <a:r>
              <a:rPr lang="en-US" altLang="zh-TW" dirty="0"/>
              <a:t>483-1</a:t>
            </a:r>
            <a:r>
              <a:rPr lang="zh-TW" altLang="en-US" dirty="0"/>
              <a:t>條</a:t>
            </a:r>
          </a:p>
        </p:txBody>
      </p:sp>
      <p:sp>
        <p:nvSpPr>
          <p:cNvPr id="3" name="內容版面配置區 2"/>
          <p:cNvSpPr>
            <a:spLocks noGrp="1"/>
          </p:cNvSpPr>
          <p:nvPr>
            <p:ph idx="1"/>
          </p:nvPr>
        </p:nvSpPr>
        <p:spPr>
          <a:xfrm>
            <a:off x="1579419" y="2130425"/>
            <a:ext cx="7398328" cy="4038600"/>
          </a:xfrm>
        </p:spPr>
        <p:txBody>
          <a:bodyPr/>
          <a:lstStyle/>
          <a:p>
            <a:pPr marL="0" indent="0" algn="l" latinLnBrk="0">
              <a:lnSpc>
                <a:spcPct val="100000"/>
              </a:lnSpc>
              <a:spcBef>
                <a:spcPts val="0"/>
              </a:spcBef>
              <a:buNone/>
            </a:pPr>
            <a:endParaRPr lang="en-US" altLang="zh-TW" sz="2800" dirty="0" smtClean="0"/>
          </a:p>
          <a:p>
            <a:pPr marL="0" indent="0" algn="l" latinLnBrk="0">
              <a:lnSpc>
                <a:spcPct val="100000"/>
              </a:lnSpc>
              <a:spcBef>
                <a:spcPts val="0"/>
              </a:spcBef>
              <a:buNone/>
            </a:pPr>
            <a:endParaRPr lang="en-US" altLang="zh-TW" sz="2800" dirty="0" smtClean="0"/>
          </a:p>
          <a:p>
            <a:pPr marL="0" indent="0" algn="l" latinLnBrk="0">
              <a:lnSpc>
                <a:spcPct val="100000"/>
              </a:lnSpc>
              <a:spcBef>
                <a:spcPts val="0"/>
              </a:spcBef>
              <a:buNone/>
            </a:pPr>
            <a:endParaRPr lang="en-US" altLang="zh-TW" sz="2800" dirty="0"/>
          </a:p>
          <a:p>
            <a:pPr marL="0" indent="0" algn="l" latinLnBrk="0">
              <a:lnSpc>
                <a:spcPct val="100000"/>
              </a:lnSpc>
              <a:spcBef>
                <a:spcPts val="0"/>
              </a:spcBef>
              <a:buNone/>
            </a:pPr>
            <a:r>
              <a:rPr lang="zh-TW" altLang="en-US" sz="2800" dirty="0" smtClean="0"/>
              <a:t>受</a:t>
            </a:r>
            <a:r>
              <a:rPr lang="zh-TW" altLang="en-US" sz="2800" dirty="0"/>
              <a:t>僱人服勞務，其生命、身體、健康有受危害之虞者，僱用人應按其情形為必要之預防</a:t>
            </a:r>
            <a:r>
              <a:rPr lang="zh-TW" altLang="en-US" sz="2800" dirty="0" smtClean="0"/>
              <a:t>。</a:t>
            </a:r>
            <a:endParaRPr lang="en-US" altLang="zh-TW" sz="2800" dirty="0" smtClean="0"/>
          </a:p>
        </p:txBody>
      </p:sp>
      <p:sp>
        <p:nvSpPr>
          <p:cNvPr id="4" name="投影片編號版面配置區 3"/>
          <p:cNvSpPr>
            <a:spLocks noGrp="1"/>
          </p:cNvSpPr>
          <p:nvPr>
            <p:ph type="sldNum" sz="quarter" idx="12"/>
          </p:nvPr>
        </p:nvSpPr>
        <p:spPr/>
        <p:txBody>
          <a:bodyPr/>
          <a:lstStyle/>
          <a:p>
            <a:pPr>
              <a:defRPr/>
            </a:pPr>
            <a:fld id="{2DAF423E-16C9-41C0-A093-BA8AA406559F}" type="slidenum">
              <a:rPr lang="en-US" altLang="en-US" smtClean="0"/>
              <a:t>15</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vert="horz" wrap="square" lIns="91440" tIns="45720" rIns="91440" bIns="45720" numCol="1" rtlCol="0" anchor="ctr" anchorCtr="0" compatLnSpc="1">
            <a:normAutofit/>
          </a:bodyPr>
          <a:lstStyle/>
          <a:p>
            <a:pPr lvl="0"/>
            <a:r>
              <a:rPr lang="zh-TW" altLang="en-US" dirty="0"/>
              <a:t>職業安全衛生法第</a:t>
            </a:r>
            <a:r>
              <a:rPr lang="en-US" altLang="zh-TW" dirty="0"/>
              <a:t>6</a:t>
            </a:r>
            <a:r>
              <a:rPr lang="zh-TW" altLang="en-US" dirty="0"/>
              <a:t>條第</a:t>
            </a:r>
            <a:r>
              <a:rPr lang="en-US" altLang="zh-TW" dirty="0"/>
              <a:t>2</a:t>
            </a:r>
            <a:r>
              <a:rPr lang="zh-TW" altLang="en-US" dirty="0"/>
              <a:t>項第</a:t>
            </a:r>
            <a:r>
              <a:rPr lang="en-US" altLang="zh-TW" dirty="0"/>
              <a:t>3</a:t>
            </a:r>
            <a:r>
              <a:rPr lang="zh-TW" altLang="en-US" dirty="0"/>
              <a:t>款</a:t>
            </a:r>
            <a:endParaRPr lang="en-US" dirty="0">
              <a:sym typeface="+mn-ea"/>
            </a:endParaRPr>
          </a:p>
        </p:txBody>
      </p:sp>
      <p:sp>
        <p:nvSpPr>
          <p:cNvPr id="3" name="Content Placeholder 2"/>
          <p:cNvSpPr>
            <a:spLocks noGrp="1"/>
          </p:cNvSpPr>
          <p:nvPr>
            <p:ph idx="1"/>
          </p:nvPr>
        </p:nvSpPr>
        <p:spPr/>
        <p:txBody>
          <a:bodyPr/>
          <a:lstStyle/>
          <a:p>
            <a:pPr>
              <a:buFont typeface="Wingdings" panose="05000000000000000000" pitchFamily="2" charset="2"/>
              <a:buChar char="l"/>
            </a:pPr>
            <a:endParaRPr lang="en-US" sz="2400" dirty="0" smtClean="0"/>
          </a:p>
          <a:p>
            <a:pPr>
              <a:buFont typeface="Wingdings" panose="05000000000000000000" pitchFamily="2" charset="2"/>
              <a:buChar char="l"/>
            </a:pPr>
            <a:r>
              <a:rPr lang="en-US" sz="2400" dirty="0" err="1" smtClean="0"/>
              <a:t>雇主對下列事項</a:t>
            </a:r>
            <a:r>
              <a:rPr lang="en-US" sz="2400" dirty="0" err="1"/>
              <a:t>，應妥為規劃及採取必要之安全衛生措施</a:t>
            </a:r>
            <a:r>
              <a:rPr lang="en-US" sz="2400" dirty="0" smtClean="0"/>
              <a:t>：</a:t>
            </a:r>
            <a:endParaRPr lang="en-US" sz="2400" dirty="0"/>
          </a:p>
          <a:p>
            <a:pPr marL="972000" lvl="2" indent="-612000">
              <a:buNone/>
            </a:pPr>
            <a:r>
              <a:rPr lang="en-US" sz="2400" dirty="0" err="1"/>
              <a:t>一、重複性作業等促發肌肉骨骼疾病之預防</a:t>
            </a:r>
            <a:r>
              <a:rPr lang="en-US" sz="2400" dirty="0"/>
              <a:t>。</a:t>
            </a:r>
          </a:p>
          <a:p>
            <a:pPr marL="972000" lvl="2" indent="-612000">
              <a:buNone/>
            </a:pPr>
            <a:r>
              <a:rPr lang="en-US" sz="2400" dirty="0" err="1"/>
              <a:t>二、輪班、夜間工作、長時間工作等異常工作負荷促發疾病之預防</a:t>
            </a:r>
            <a:r>
              <a:rPr lang="en-US" sz="2400" dirty="0"/>
              <a:t>。</a:t>
            </a:r>
          </a:p>
          <a:p>
            <a:pPr marL="972000" lvl="2" indent="-612000">
              <a:buNone/>
            </a:pPr>
            <a:r>
              <a:rPr lang="en-US" sz="2400" dirty="0" err="1"/>
              <a:t>三、</a:t>
            </a:r>
            <a:r>
              <a:rPr lang="en-US" sz="2400" dirty="0" err="1">
                <a:solidFill>
                  <a:srgbClr val="FF0000"/>
                </a:solidFill>
              </a:rPr>
              <a:t>執行職務因他人行為遭受身體或精神不法侵害之預防</a:t>
            </a:r>
            <a:r>
              <a:rPr lang="en-US" sz="2400" dirty="0">
                <a:solidFill>
                  <a:srgbClr val="FF0000"/>
                </a:solidFill>
              </a:rPr>
              <a:t>。</a:t>
            </a:r>
          </a:p>
          <a:p>
            <a:pPr marL="972000" lvl="2" indent="-612000">
              <a:buNone/>
            </a:pPr>
            <a:r>
              <a:rPr lang="en-US" sz="2400" dirty="0" err="1"/>
              <a:t>四、避難、急救、休息或其他為保護勞工身心健康之事項</a:t>
            </a:r>
            <a:r>
              <a:rPr lang="en-US" sz="2400" dirty="0" smtClean="0"/>
              <a:t>。</a:t>
            </a:r>
          </a:p>
          <a:p>
            <a:pPr marL="846000" lvl="2" indent="-504000">
              <a:buNone/>
            </a:pPr>
            <a:endParaRPr lang="en-US" sz="2000" dirty="0"/>
          </a:p>
          <a:p>
            <a:endParaRPr lang="en-US" sz="2000" dirty="0">
              <a:solidFill>
                <a:srgbClr val="FF0000"/>
              </a:solidFill>
              <a:sym typeface="+mn-ea"/>
            </a:endParaRP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16</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賠償</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l"/>
            </a:pPr>
            <a:r>
              <a:rPr lang="en-US" sz="2400" dirty="0"/>
              <a:t>若雇主沒有依法負起責任，受雇人因此受有損害，例如身心受創而支出的醫療費用、因此不能工作的損失，甚至精神痛苦的慰撫金等，都可以向雇主請求賠償。</a:t>
            </a:r>
          </a:p>
          <a:p>
            <a:endParaRPr lang="en-US" sz="2400" dirty="0"/>
          </a:p>
          <a:p>
            <a:pPr>
              <a:buFont typeface="Wingdings" panose="05000000000000000000" pitchFamily="2" charset="2"/>
              <a:buChar char="l"/>
            </a:pPr>
            <a:r>
              <a:rPr lang="en-US" sz="2400" dirty="0" err="1"/>
              <a:t>施加霸凌的人，也應該要負起責任</a:t>
            </a:r>
            <a:r>
              <a:rPr lang="zh-TW" altLang="en-US" sz="2400" dirty="0"/>
              <a:t>：</a:t>
            </a:r>
            <a:endParaRPr lang="en-US" sz="2400" dirty="0"/>
          </a:p>
          <a:p>
            <a:pPr marL="342000" lvl="1" indent="0">
              <a:buNone/>
            </a:pPr>
            <a:r>
              <a:rPr lang="en-US" sz="2400" dirty="0"/>
              <a:t>職場霸凌可能涉及的刑事法規，包括</a:t>
            </a:r>
            <a:r>
              <a:rPr lang="en-US" sz="2400" dirty="0">
                <a:solidFill>
                  <a:srgbClr val="FF0000"/>
                </a:solidFill>
              </a:rPr>
              <a:t>刑法304條</a:t>
            </a:r>
            <a:r>
              <a:rPr lang="en-US" sz="2400" dirty="0"/>
              <a:t>，以脅迫手段強行使人做他本來不應該做的事，</a:t>
            </a:r>
            <a:r>
              <a:rPr lang="en-US" sz="2400" dirty="0" smtClean="0"/>
              <a:t>或妨害他行使權利（妨害自由）、</a:t>
            </a:r>
            <a:r>
              <a:rPr lang="en-US" sz="2400" dirty="0">
                <a:solidFill>
                  <a:srgbClr val="FF0000"/>
                </a:solidFill>
              </a:rPr>
              <a:t>刑法第305</a:t>
            </a:r>
            <a:r>
              <a:rPr lang="en-US" sz="2400" dirty="0" smtClean="0">
                <a:solidFill>
                  <a:srgbClr val="FF0000"/>
                </a:solidFill>
              </a:rPr>
              <a:t>條（恐嚇）</a:t>
            </a:r>
            <a:r>
              <a:rPr lang="en-US" sz="2400" dirty="0" smtClean="0"/>
              <a:t>與</a:t>
            </a:r>
            <a:r>
              <a:rPr lang="en-US" sz="2400" dirty="0" smtClean="0">
                <a:solidFill>
                  <a:srgbClr val="FF0000"/>
                </a:solidFill>
              </a:rPr>
              <a:t>傷害（刑法第</a:t>
            </a:r>
            <a:r>
              <a:rPr lang="en-US" sz="2400" dirty="0">
                <a:solidFill>
                  <a:srgbClr val="FF0000"/>
                </a:solidFill>
              </a:rPr>
              <a:t>277</a:t>
            </a:r>
            <a:r>
              <a:rPr lang="en-US" sz="2400" dirty="0" smtClean="0">
                <a:solidFill>
                  <a:srgbClr val="FF0000"/>
                </a:solidFill>
              </a:rPr>
              <a:t>條）</a:t>
            </a:r>
            <a:r>
              <a:rPr lang="en-US" sz="2400" dirty="0" smtClean="0"/>
              <a:t>。</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17</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895600" y="1626919"/>
            <a:ext cx="5791200" cy="1775811"/>
          </a:xfrm>
        </p:spPr>
        <p:txBody>
          <a:bodyPr/>
          <a:lstStyle/>
          <a:p>
            <a:r>
              <a:rPr lang="zh-TW" altLang="en-US" sz="4400" dirty="0"/>
              <a:t>三</a:t>
            </a:r>
            <a:r>
              <a:rPr lang="zh-TW" altLang="en-US" sz="4400" dirty="0" smtClean="0"/>
              <a:t>、</a:t>
            </a:r>
            <a:r>
              <a:rPr lang="zh-TW" altLang="en-US" sz="4400" dirty="0">
                <a:sym typeface="+mn-ea"/>
              </a:rPr>
              <a:t>如何避免執行職務遭受不法侵害</a:t>
            </a:r>
            <a:endParaRPr lang="zh-TW" altLang="en-US" sz="4400" dirty="0"/>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18</a:t>
            </a:fld>
            <a:endParaRPr lang="en-US" altLang="en-US"/>
          </a:p>
        </p:txBody>
      </p:sp>
    </p:spTree>
    <p:extLst>
      <p:ext uri="{BB962C8B-B14F-4D97-AF65-F5344CB8AC3E}">
        <p14:creationId xmlns:p14="http://schemas.microsoft.com/office/powerpoint/2010/main" val="29344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sym typeface="+mn-ea"/>
              </a:rPr>
              <a:t>強勢領導與霸凌的拿捏</a:t>
            </a:r>
          </a:p>
        </p:txBody>
      </p:sp>
      <p:sp>
        <p:nvSpPr>
          <p:cNvPr id="3" name="Content Placeholder 2"/>
          <p:cNvSpPr>
            <a:spLocks noGrp="1"/>
          </p:cNvSpPr>
          <p:nvPr>
            <p:ph idx="1"/>
          </p:nvPr>
        </p:nvSpPr>
        <p:spPr>
          <a:xfrm>
            <a:off x="1235034" y="1981200"/>
            <a:ext cx="7604166" cy="4038600"/>
          </a:xfrm>
        </p:spPr>
        <p:txBody>
          <a:bodyPr/>
          <a:lstStyle/>
          <a:p>
            <a:pPr>
              <a:buFont typeface="Wingdings" panose="05000000000000000000" pitchFamily="2" charset="2"/>
              <a:buChar char="l"/>
            </a:pPr>
            <a:endParaRPr lang="en-US" sz="2400" b="1" dirty="0" smtClean="0"/>
          </a:p>
          <a:p>
            <a:pPr marL="342000" lvl="1" indent="0">
              <a:buNone/>
            </a:pPr>
            <a:r>
              <a:rPr lang="en-US" sz="2400" dirty="0" err="1" smtClean="0"/>
              <a:t>由於當主導霸凌行為的人來自管理階層的時候</a:t>
            </a:r>
            <a:r>
              <a:rPr lang="en-US" sz="2400" dirty="0" err="1"/>
              <a:t>，其行為有可能被解釋為「強勢領導</a:t>
            </a:r>
            <a:r>
              <a:rPr lang="en-US" sz="2400" dirty="0"/>
              <a:t>」，</a:t>
            </a:r>
            <a:r>
              <a:rPr lang="en-US" sz="2400" dirty="0" err="1"/>
              <a:t>連霸凌者自己都不自知或承認自己已經是在進行霸凌的行為</a:t>
            </a:r>
            <a:r>
              <a:rPr lang="en-US" sz="2400" dirty="0" smtClean="0"/>
              <a:t>。</a:t>
            </a:r>
          </a:p>
          <a:p>
            <a:pPr marL="342000" lvl="1" indent="0">
              <a:buNone/>
            </a:pPr>
            <a:endParaRPr lang="en-US" sz="2400" dirty="0"/>
          </a:p>
          <a:p>
            <a:pPr marL="342000" lvl="1" indent="0">
              <a:buNone/>
            </a:pPr>
            <a:r>
              <a:rPr lang="en-US" sz="2400" dirty="0" err="1"/>
              <a:t>所以身為主管的我們，必須釐清我們本身是屬於強勢領導的風格，亦或者我們是部屬心中的職場霸凌者，可是我們卻自己不自知</a:t>
            </a:r>
            <a:r>
              <a:rPr lang="en-US" sz="2400" dirty="0"/>
              <a:t>。</a:t>
            </a: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19</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dirty="0"/>
              <a:t>講師簡介 </a:t>
            </a:r>
            <a:r>
              <a:rPr lang="en-US" altLang="zh-TW" dirty="0"/>
              <a:t>–</a:t>
            </a:r>
            <a:r>
              <a:rPr lang="zh-TW" altLang="en-US" dirty="0"/>
              <a:t> 林彥廷</a:t>
            </a:r>
            <a:endParaRPr lang="en-US" altLang="en-US" dirty="0" smtClean="0"/>
          </a:p>
        </p:txBody>
      </p:sp>
      <p:sp>
        <p:nvSpPr>
          <p:cNvPr id="6147" name="Rectangle 3"/>
          <p:cNvSpPr>
            <a:spLocks noGrp="1" noChangeArrowheads="1"/>
          </p:cNvSpPr>
          <p:nvPr>
            <p:ph idx="1"/>
          </p:nvPr>
        </p:nvSpPr>
        <p:spPr>
          <a:xfrm>
            <a:off x="1676400" y="1802130"/>
            <a:ext cx="7162800" cy="4217670"/>
          </a:xfrm>
        </p:spPr>
        <p:txBody>
          <a:bodyPr/>
          <a:lstStyle/>
          <a:p>
            <a:pPr marL="0" indent="0">
              <a:buNone/>
            </a:pPr>
            <a:r>
              <a:rPr lang="zh-TW" altLang="en-US" sz="1700" b="1" dirty="0" smtClean="0"/>
              <a:t>現　任：</a:t>
            </a:r>
            <a:r>
              <a:rPr lang="zh-TW" altLang="en-US" sz="1700" dirty="0"/>
              <a:t>聖潮國際智慧化管理顧問股份有限公司  董事長</a:t>
            </a:r>
          </a:p>
          <a:p>
            <a:pPr marL="0" indent="0">
              <a:buNone/>
            </a:pPr>
            <a:r>
              <a:rPr lang="zh-TW" altLang="en-US" sz="1700" dirty="0"/>
              <a:t>　　　　</a:t>
            </a:r>
            <a:r>
              <a:rPr lang="zh-TW" altLang="en-US" sz="1700" dirty="0" smtClean="0"/>
              <a:t>富</a:t>
            </a:r>
            <a:r>
              <a:rPr lang="zh-TW" altLang="en-US" sz="1700" dirty="0"/>
              <a:t>爵管理顧問有限公司  負責人</a:t>
            </a:r>
          </a:p>
          <a:p>
            <a:pPr marL="0" indent="0">
              <a:buNone/>
            </a:pPr>
            <a:r>
              <a:rPr lang="zh-TW" altLang="en-US" sz="1700" dirty="0"/>
              <a:t>　　　　</a:t>
            </a:r>
            <a:r>
              <a:rPr lang="zh-TW" altLang="en-US" sz="1700" dirty="0" smtClean="0"/>
              <a:t>策</a:t>
            </a:r>
            <a:r>
              <a:rPr lang="zh-TW" altLang="en-US" sz="1700" dirty="0"/>
              <a:t>繪管理顧問有限公司  執行長</a:t>
            </a:r>
          </a:p>
          <a:p>
            <a:pPr marL="0" indent="0">
              <a:buNone/>
            </a:pPr>
            <a:r>
              <a:rPr lang="zh-TW" altLang="en-US" sz="1700" dirty="0"/>
              <a:t>　　　　</a:t>
            </a:r>
            <a:r>
              <a:rPr lang="zh-TW" altLang="en-US" sz="1700" dirty="0" smtClean="0"/>
              <a:t>賦</a:t>
            </a:r>
            <a:r>
              <a:rPr lang="zh-TW" altLang="en-US" sz="1700" dirty="0"/>
              <a:t>柏國際企業有限公司  經理人</a:t>
            </a:r>
          </a:p>
          <a:p>
            <a:pPr marL="0" indent="0">
              <a:buNone/>
            </a:pPr>
            <a:r>
              <a:rPr lang="zh-TW" altLang="en-US" sz="1700" dirty="0"/>
              <a:t>　　　　</a:t>
            </a:r>
            <a:r>
              <a:rPr lang="zh-TW" altLang="en-US" sz="1700" dirty="0" smtClean="0"/>
              <a:t>臺</a:t>
            </a:r>
            <a:r>
              <a:rPr lang="zh-TW" altLang="en-US" sz="1700" dirty="0"/>
              <a:t>中市工商發展投資策進會勞工法令  免費諮詢顧問</a:t>
            </a:r>
          </a:p>
          <a:p>
            <a:pPr marL="0" indent="0">
              <a:buNone/>
            </a:pPr>
            <a:r>
              <a:rPr lang="zh-TW" altLang="en-US" sz="1700" dirty="0"/>
              <a:t>　　　　</a:t>
            </a:r>
            <a:r>
              <a:rPr lang="zh-TW" altLang="en-US" sz="1700" dirty="0" smtClean="0"/>
              <a:t>臺</a:t>
            </a:r>
            <a:r>
              <a:rPr lang="zh-TW" altLang="en-US" sz="1700" dirty="0"/>
              <a:t>中市工業會勞工法令諮詢委員會  主任委員</a:t>
            </a:r>
          </a:p>
          <a:p>
            <a:pPr marL="0" indent="0">
              <a:buNone/>
            </a:pPr>
            <a:r>
              <a:rPr lang="zh-TW" altLang="en-US" sz="1700" dirty="0"/>
              <a:t>　　　　</a:t>
            </a:r>
            <a:r>
              <a:rPr lang="zh-TW" altLang="en-US" sz="1700" dirty="0" smtClean="0"/>
              <a:t>勞資</a:t>
            </a:r>
            <a:r>
              <a:rPr lang="zh-TW" altLang="en-US" sz="1700" dirty="0"/>
              <a:t>雙贏企管顧問公司  顧問師</a:t>
            </a:r>
          </a:p>
          <a:p>
            <a:pPr marL="53975" latinLnBrk="0">
              <a:spcBef>
                <a:spcPts val="0"/>
              </a:spcBef>
            </a:pPr>
            <a:endParaRPr lang="zh-TW" altLang="en-US" sz="1700" b="1" dirty="0"/>
          </a:p>
          <a:p>
            <a:pPr marL="0" indent="0">
              <a:buNone/>
            </a:pPr>
            <a:r>
              <a:rPr lang="zh-TW" altLang="en-US" sz="1700" b="1" dirty="0"/>
              <a:t>學經歷：</a:t>
            </a:r>
            <a:r>
              <a:rPr lang="zh-TW" altLang="en-US" sz="1700" dirty="0"/>
              <a:t>東海大學</a:t>
            </a:r>
            <a:r>
              <a:rPr lang="en-US" altLang="zh-TW" sz="1700" dirty="0" smtClean="0"/>
              <a:t>EMBA</a:t>
            </a:r>
            <a:r>
              <a:rPr lang="zh-TW" altLang="en-US" sz="1700" dirty="0" smtClean="0"/>
              <a:t>畢</a:t>
            </a:r>
            <a:endParaRPr lang="en-US" altLang="zh-TW" sz="1700" dirty="0"/>
          </a:p>
          <a:p>
            <a:pPr marL="0" indent="0">
              <a:buNone/>
            </a:pPr>
            <a:r>
              <a:rPr lang="zh-TW" altLang="en-US" sz="1700" dirty="0"/>
              <a:t>　　　　輔仁大學織品服裝學士學位並修畢企業經營專業科目</a:t>
            </a:r>
          </a:p>
          <a:p>
            <a:pPr marL="0" indent="0" latinLnBrk="0">
              <a:spcBef>
                <a:spcPts val="0"/>
              </a:spcBef>
              <a:buNone/>
            </a:pPr>
            <a:endParaRPr lang="en-US" altLang="zh-TW" sz="1700" dirty="0"/>
          </a:p>
          <a:p>
            <a:pPr marL="0" indent="0">
              <a:buNone/>
            </a:pPr>
            <a:r>
              <a:rPr lang="zh-TW" altLang="en-US" sz="1700" b="1" dirty="0"/>
              <a:t>專　長：</a:t>
            </a:r>
            <a:r>
              <a:rPr lang="zh-TW" altLang="en-US" sz="1700" dirty="0"/>
              <a:t>企業薪酬制度調整、規劃、設計 </a:t>
            </a:r>
          </a:p>
          <a:p>
            <a:pPr marL="0" indent="0">
              <a:buNone/>
            </a:pPr>
            <a:r>
              <a:rPr lang="zh-TW" altLang="en-US" sz="1700" dirty="0"/>
              <a:t>　　　　企業人事管理制度調整、規劃、設計 </a:t>
            </a:r>
          </a:p>
          <a:p>
            <a:pPr marL="0" indent="0">
              <a:buNone/>
            </a:pPr>
            <a:r>
              <a:rPr lang="zh-TW" altLang="en-US" sz="1700" dirty="0"/>
              <a:t>　　　　企業勞動法令制度規劃</a:t>
            </a:r>
          </a:p>
          <a:p>
            <a:pPr marL="0" indent="0">
              <a:buNone/>
            </a:pPr>
            <a:r>
              <a:rPr lang="zh-TW" altLang="en-US" sz="1700" dirty="0"/>
              <a:t>　　　　企業教育訓練</a:t>
            </a:r>
          </a:p>
          <a:p>
            <a:pPr marL="0" indent="0">
              <a:buNone/>
            </a:pPr>
            <a:r>
              <a:rPr lang="zh-TW" altLang="en-US" sz="1700" dirty="0"/>
              <a:t>　　　　人力資源管理</a:t>
            </a:r>
          </a:p>
        </p:txBody>
      </p:sp>
      <p:sp>
        <p:nvSpPr>
          <p:cNvPr id="3" name="投影片編號版面配置區 2"/>
          <p:cNvSpPr>
            <a:spLocks noGrp="1"/>
          </p:cNvSpPr>
          <p:nvPr>
            <p:ph type="sldNum" sz="quarter" idx="12"/>
          </p:nvPr>
        </p:nvSpPr>
        <p:spPr/>
        <p:txBody>
          <a:bodyPr/>
          <a:lstStyle/>
          <a:p>
            <a:pPr>
              <a:defRPr/>
            </a:pPr>
            <a:fld id="{2DAF423E-16C9-41C0-A093-BA8AA406559F}" type="slidenum">
              <a:rPr lang="en-US" altLang="en-US" smtClean="0"/>
              <a:t>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659530"/>
            <a:ext cx="7296397" cy="1143000"/>
          </a:xfrm>
        </p:spPr>
        <p:txBody>
          <a:bodyPr/>
          <a:lstStyle/>
          <a:p>
            <a:r>
              <a:rPr lang="en-US" sz="2450" dirty="0" err="1" smtClean="0"/>
              <a:t>職場不法侵害行為自我檢視檢核表</a:t>
            </a:r>
            <a:r>
              <a:rPr lang="en-US" altLang="zh-TW" sz="2450" dirty="0" err="1"/>
              <a:t>-</a:t>
            </a:r>
            <a:r>
              <a:rPr lang="en-US" sz="2450" dirty="0" err="1" smtClean="0"/>
              <a:t>主管層級</a:t>
            </a:r>
            <a:r>
              <a:rPr lang="zh-TW" altLang="en-US" sz="2450" dirty="0"/>
              <a:t>（一）</a:t>
            </a:r>
            <a:endParaRPr lang="en-US" sz="245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20</a:t>
            </a:fld>
            <a:endParaRPr lang="en-US" altLang="en-US"/>
          </a:p>
        </p:txBody>
      </p:sp>
      <p:pic>
        <p:nvPicPr>
          <p:cNvPr id="17" name="Content Placeholder 16"/>
          <p:cNvPicPr>
            <a:picLocks noGrp="1" noChangeAspect="1"/>
          </p:cNvPicPr>
          <p:nvPr>
            <p:ph idx="1"/>
          </p:nvPr>
        </p:nvPicPr>
        <p:blipFill>
          <a:blip r:embed="rId2"/>
          <a:stretch>
            <a:fillRect/>
          </a:stretch>
        </p:blipFill>
        <p:spPr>
          <a:xfrm>
            <a:off x="1752600" y="1823915"/>
            <a:ext cx="7012940" cy="45688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8" y="659530"/>
            <a:ext cx="7391401" cy="1143000"/>
          </a:xfrm>
        </p:spPr>
        <p:txBody>
          <a:bodyPr/>
          <a:lstStyle/>
          <a:p>
            <a:r>
              <a:rPr lang="en-US" sz="2450" dirty="0" err="1" smtClean="0"/>
              <a:t>職場不法侵害行為自我檢視檢核表</a:t>
            </a:r>
            <a:r>
              <a:rPr lang="en-US" altLang="zh-TW" sz="2450" dirty="0" err="1"/>
              <a:t>-</a:t>
            </a:r>
            <a:r>
              <a:rPr lang="en-US" sz="2450" dirty="0" err="1" smtClean="0"/>
              <a:t>主管層級</a:t>
            </a:r>
            <a:r>
              <a:rPr lang="zh-TW" altLang="en-US" sz="2450" dirty="0" smtClean="0"/>
              <a:t>（二）</a:t>
            </a:r>
            <a:endParaRPr lang="en-US" sz="245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21</a:t>
            </a:fld>
            <a:endParaRPr lang="en-US" altLang="en-US"/>
          </a:p>
        </p:txBody>
      </p:sp>
      <p:pic>
        <p:nvPicPr>
          <p:cNvPr id="7" name="Content Placeholder 6"/>
          <p:cNvPicPr>
            <a:picLocks noGrp="1" noChangeAspect="1"/>
          </p:cNvPicPr>
          <p:nvPr>
            <p:ph idx="1"/>
          </p:nvPr>
        </p:nvPicPr>
        <p:blipFill>
          <a:blip r:embed="rId2"/>
          <a:stretch>
            <a:fillRect/>
          </a:stretch>
        </p:blipFill>
        <p:spPr>
          <a:xfrm>
            <a:off x="1623060" y="1838390"/>
            <a:ext cx="7272000" cy="4102469"/>
          </a:xfrm>
          <a:prstGeom prst="rect">
            <a:avLst/>
          </a:prstGeom>
        </p:spPr>
      </p:pic>
      <p:sp>
        <p:nvSpPr>
          <p:cNvPr id="100" name="Text Box 99"/>
          <p:cNvSpPr txBox="1"/>
          <p:nvPr/>
        </p:nvSpPr>
        <p:spPr>
          <a:xfrm>
            <a:off x="1623060" y="6012375"/>
            <a:ext cx="7141845" cy="275590"/>
          </a:xfrm>
          <a:prstGeom prst="rect">
            <a:avLst/>
          </a:prstGeom>
          <a:noFill/>
          <a:ln w="9525">
            <a:noFill/>
          </a:ln>
        </p:spPr>
        <p:txBody>
          <a:bodyPr wrap="square">
            <a:spAutoFit/>
          </a:bodyPr>
          <a:lstStyle/>
          <a:p>
            <a:pPr marL="0" indent="304800"/>
            <a:r>
              <a:rPr lang="en-US" sz="1200" b="0" u="sng">
                <a:solidFill>
                  <a:srgbClr val="0563C1"/>
                </a:solidFill>
                <a:latin typeface="標楷體" panose="03000509000000000000" pitchFamily="65" charset="-120"/>
                <a:hlinkClick r:id="rId3"/>
              </a:rPr>
              <a:t>http://wecare.mol.gov.tw/lcs_web/contentlist_c6_p01.aspx?ProgId=1010015&amp;SNO=2528</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3200" dirty="0">
                <a:sym typeface="+mn-ea"/>
              </a:rPr>
              <a:t>謹慎用人，避免日後徒增</a:t>
            </a:r>
            <a:r>
              <a:rPr lang="zh-TW" altLang="en-US" sz="3200" dirty="0" smtClean="0">
                <a:sym typeface="+mn-ea"/>
              </a:rPr>
              <a:t>事端</a:t>
            </a:r>
            <a:endParaRPr lang="zh-TW" altLang="en-US" sz="3200" dirty="0">
              <a:sym typeface="+mn-ea"/>
            </a:endParaRPr>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r>
              <a:rPr lang="en-US" sz="2400" dirty="0" smtClean="0"/>
              <a:t>如果員工出現暴力行為</a:t>
            </a:r>
            <a:r>
              <a:rPr lang="en-US" sz="2400" dirty="0"/>
              <a:t>，或有跟蹤騷擾及人身傷害等案底，企業主可能須負法律責任，因此晉用員工前，務必徹底進行調查和禁藥測試，凡高風險行為指標者，均應通報人力資源部門，共同評估晉用人員的適當性。</a:t>
            </a: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r>
              <a:rPr lang="en-US" sz="2400" dirty="0" smtClean="0"/>
              <a:t>平時公司人資單位即可細心注意員工離職的原因</a:t>
            </a:r>
            <a:r>
              <a:rPr lang="en-US" sz="2400" dirty="0"/>
              <a:t>，了解是否有員工因被霸凌而選擇離開公司，如果有的話，必須及早介入處理，以免讓職場霸凌者繼續在公司影響其他員工，甚至是造成部門團隊的人事紛爭</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23</a:t>
            </a:fld>
            <a:endParaRPr lang="en-US" altLang="en-US"/>
          </a:p>
        </p:txBody>
      </p:sp>
      <p:sp>
        <p:nvSpPr>
          <p:cNvPr id="6" name="Title 5"/>
          <p:cNvSpPr>
            <a:spLocks noGrp="1"/>
          </p:cNvSpPr>
          <p:nvPr>
            <p:ph type="title"/>
          </p:nvPr>
        </p:nvSpPr>
        <p:spPr/>
        <p:txBody>
          <a:bodyPr/>
          <a:lstStyle/>
          <a:p>
            <a:r>
              <a:rPr lang="zh-TW" altLang="en-US" sz="2800" dirty="0">
                <a:sym typeface="+mn-ea"/>
              </a:rPr>
              <a:t>重視員工離職原因，讓職場霸凌者無所</a:t>
            </a:r>
            <a:r>
              <a:rPr lang="zh-TW" altLang="en-US" sz="2800" dirty="0" smtClean="0">
                <a:sym typeface="+mn-ea"/>
              </a:rPr>
              <a:t>遁形</a:t>
            </a:r>
            <a:endParaRPr lang="zh-TW" altLang="en-US" sz="2800"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400" dirty="0" smtClean="0"/>
          </a:p>
          <a:p>
            <a:endParaRPr lang="en-US" sz="2400" dirty="0"/>
          </a:p>
          <a:p>
            <a:pPr marL="0" indent="0">
              <a:buNone/>
            </a:pPr>
            <a:r>
              <a:rPr lang="en-US" sz="2400" dirty="0" err="1" smtClean="0">
                <a:sym typeface="+mn-ea"/>
              </a:rPr>
              <a:t>公開宣示禁止工作場所職場暴力之書面聲明並張貼至公佈欄</a:t>
            </a:r>
            <a:r>
              <a:rPr lang="en-US" sz="2400" dirty="0">
                <a:sym typeface="+mn-ea"/>
              </a:rPr>
              <a:t>。</a:t>
            </a:r>
            <a:endParaRPr lang="en-US" sz="2400" dirty="0"/>
          </a:p>
          <a:p>
            <a:pPr marL="0" indent="0">
              <a:buNone/>
            </a:pPr>
            <a:r>
              <a:rPr lang="en-US" sz="2400" dirty="0" err="1">
                <a:sym typeface="+mn-ea"/>
              </a:rPr>
              <a:t>定期訓練經理人和員工，以熟知公司之反霸凌政策、違規舉發要點及調查程序，並教育同仁有關職場霸凌的警訊及鼓勵適時通報</a:t>
            </a:r>
            <a:r>
              <a:rPr lang="en-US" sz="2400" dirty="0">
                <a:sym typeface="+mn-ea"/>
              </a:rPr>
              <a:t>。</a:t>
            </a:r>
            <a:endParaRPr lang="en-US" sz="2400" dirty="0"/>
          </a:p>
          <a:p>
            <a:endParaRPr lang="en-US" sz="20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24</a:t>
            </a:fld>
            <a:endParaRPr lang="en-US" altLang="en-US"/>
          </a:p>
        </p:txBody>
      </p:sp>
      <p:sp>
        <p:nvSpPr>
          <p:cNvPr id="6" name="Title 5"/>
          <p:cNvSpPr>
            <a:spLocks noGrp="1"/>
          </p:cNvSpPr>
          <p:nvPr>
            <p:ph type="title"/>
          </p:nvPr>
        </p:nvSpPr>
        <p:spPr/>
        <p:txBody>
          <a:bodyPr/>
          <a:lstStyle/>
          <a:p>
            <a:r>
              <a:rPr lang="en-US" altLang="zh-TW" sz="3200" dirty="0" err="1">
                <a:sym typeface="+mn-ea"/>
              </a:rPr>
              <a:t>聲明與教育訓練</a:t>
            </a:r>
            <a:endParaRPr lang="en-US" altLang="zh-TW" sz="3200" dirty="0"/>
          </a:p>
        </p:txBody>
      </p:sp>
    </p:spTree>
    <p:extLst>
      <p:ext uri="{BB962C8B-B14F-4D97-AF65-F5344CB8AC3E}">
        <p14:creationId xmlns:p14="http://schemas.microsoft.com/office/powerpoint/2010/main" val="64204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2400" dirty="0" smtClean="0">
              <a:sym typeface="+mn-ea"/>
            </a:endParaRPr>
          </a:p>
          <a:p>
            <a:pPr marL="0" indent="0">
              <a:buNone/>
            </a:pPr>
            <a:endParaRPr lang="en-US" sz="2400" dirty="0">
              <a:sym typeface="+mn-ea"/>
            </a:endParaRPr>
          </a:p>
          <a:p>
            <a:pPr marL="0" indent="0">
              <a:buNone/>
            </a:pPr>
            <a:endParaRPr lang="en-US" sz="2400" dirty="0" smtClean="0">
              <a:sym typeface="+mn-ea"/>
            </a:endParaRPr>
          </a:p>
          <a:p>
            <a:pPr marL="0" indent="0">
              <a:buNone/>
            </a:pPr>
            <a:r>
              <a:rPr lang="en-US" sz="2400" dirty="0" err="1" smtClean="0">
                <a:sym typeface="+mn-ea"/>
              </a:rPr>
              <a:t>通報及申訴過程須客觀</a:t>
            </a:r>
            <a:r>
              <a:rPr lang="en-US" sz="2400" dirty="0" err="1">
                <a:sym typeface="+mn-ea"/>
              </a:rPr>
              <a:t>、公平及公正，對受害人及通報者之權益及隱私完全保密</a:t>
            </a:r>
            <a:r>
              <a:rPr lang="en-US" sz="2400" dirty="0">
                <a:sym typeface="+mn-ea"/>
              </a:rPr>
              <a:t>。</a:t>
            </a:r>
          </a:p>
          <a:p>
            <a:pPr marL="0" indent="0">
              <a:buNone/>
            </a:pPr>
            <a:r>
              <a:rPr lang="en-US" dirty="0">
                <a:sym typeface="+mn-ea"/>
              </a:rPr>
              <a:t> </a:t>
            </a:r>
            <a:endParaRPr lang="en-US"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25</a:t>
            </a:fld>
            <a:endParaRPr lang="en-US" altLang="en-US"/>
          </a:p>
        </p:txBody>
      </p:sp>
      <p:sp>
        <p:nvSpPr>
          <p:cNvPr id="6" name="Title 5"/>
          <p:cNvSpPr>
            <a:spLocks noGrp="1"/>
          </p:cNvSpPr>
          <p:nvPr>
            <p:ph type="title"/>
          </p:nvPr>
        </p:nvSpPr>
        <p:spPr/>
        <p:txBody>
          <a:bodyPr/>
          <a:lstStyle/>
          <a:p>
            <a:r>
              <a:rPr lang="zh-TW" altLang="en-US" sz="3200" dirty="0">
                <a:sym typeface="+mn-ea"/>
              </a:rPr>
              <a:t>客觀、公平及公正，隱私保密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smtClean="0">
                <a:sym typeface="+mn-ea"/>
              </a:rPr>
              <a:t> </a:t>
            </a:r>
            <a:endParaRPr lang="en-US" sz="2400" dirty="0"/>
          </a:p>
          <a:p>
            <a:pPr marL="0" indent="0">
              <a:buNone/>
            </a:pPr>
            <a:endParaRPr lang="en-US" sz="2400" dirty="0" smtClean="0">
              <a:sym typeface="+mn-ea"/>
            </a:endParaRPr>
          </a:p>
          <a:p>
            <a:pPr marL="0" indent="0">
              <a:buNone/>
            </a:pPr>
            <a:r>
              <a:rPr lang="en-US" sz="2400" dirty="0" smtClean="0">
                <a:sym typeface="+mn-ea"/>
              </a:rPr>
              <a:t>持續鼓勵員工主動報告所有受到攻擊及威嚇的事件</a:t>
            </a:r>
            <a:r>
              <a:rPr lang="en-US" sz="2400" dirty="0">
                <a:sym typeface="+mn-ea"/>
              </a:rPr>
              <a:t>，以協助追蹤。暴力事件發生後，廠內除應立即執行展開計畫外，另應於當季勞工安全衛生委員會針對事件對象之環境及職務進行審查及檢討，以找出改善之空間。</a:t>
            </a:r>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26</a:t>
            </a:fld>
            <a:endParaRPr lang="en-US" altLang="en-US"/>
          </a:p>
        </p:txBody>
      </p:sp>
      <p:sp>
        <p:nvSpPr>
          <p:cNvPr id="6" name="Title 5"/>
          <p:cNvSpPr>
            <a:spLocks noGrp="1"/>
          </p:cNvSpPr>
          <p:nvPr>
            <p:ph type="title"/>
          </p:nvPr>
        </p:nvSpPr>
        <p:spPr/>
        <p:txBody>
          <a:bodyPr/>
          <a:lstStyle/>
          <a:p>
            <a:r>
              <a:rPr lang="en-US" altLang="zh-TW" sz="3200" dirty="0" err="1" smtClean="0">
                <a:sym typeface="+mn-ea"/>
              </a:rPr>
              <a:t>面對與處理</a:t>
            </a:r>
            <a:endParaRPr lang="zh-TW" altLang="en-US" sz="3200" dirty="0">
              <a:sym typeface="+mn-ea"/>
            </a:endParaRPr>
          </a:p>
        </p:txBody>
      </p:sp>
    </p:spTree>
    <p:extLst>
      <p:ext uri="{BB962C8B-B14F-4D97-AF65-F5344CB8AC3E}">
        <p14:creationId xmlns:p14="http://schemas.microsoft.com/office/powerpoint/2010/main" val="411274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895600" y="1626919"/>
            <a:ext cx="5791200" cy="1775811"/>
          </a:xfrm>
        </p:spPr>
        <p:txBody>
          <a:bodyPr/>
          <a:lstStyle/>
          <a:p>
            <a:r>
              <a:rPr lang="zh-TW" altLang="en-US" sz="4400" dirty="0"/>
              <a:t>四</a:t>
            </a:r>
            <a:r>
              <a:rPr lang="zh-TW" altLang="en-US" sz="4400" dirty="0" smtClean="0"/>
              <a:t>、</a:t>
            </a:r>
            <a:r>
              <a:rPr lang="zh-TW" altLang="en-US" sz="4400" dirty="0">
                <a:sym typeface="+mn-ea"/>
              </a:rPr>
              <a:t>員工遭受不法侵害處置應對</a:t>
            </a:r>
            <a:endParaRPr lang="zh-TW" altLang="en-US" sz="4400" dirty="0"/>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27</a:t>
            </a:fld>
            <a:endParaRPr lang="en-US" altLang="en-US"/>
          </a:p>
        </p:txBody>
      </p:sp>
    </p:spTree>
    <p:extLst>
      <p:ext uri="{BB962C8B-B14F-4D97-AF65-F5344CB8AC3E}">
        <p14:creationId xmlns:p14="http://schemas.microsoft.com/office/powerpoint/2010/main" val="1481196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sym typeface="+mn-ea"/>
              </a:rPr>
              <a:t>員工</a:t>
            </a:r>
            <a:r>
              <a:rPr lang="zh-TW" altLang="en-US" dirty="0">
                <a:sym typeface="+mn-ea"/>
              </a:rPr>
              <a:t>遭受不法侵害處置應對</a:t>
            </a:r>
            <a:endParaRPr lang="en-US" dirty="0"/>
          </a:p>
        </p:txBody>
      </p:sp>
      <p:sp>
        <p:nvSpPr>
          <p:cNvPr id="3" name="Content Placeholder 2"/>
          <p:cNvSpPr>
            <a:spLocks noGrp="1"/>
          </p:cNvSpPr>
          <p:nvPr>
            <p:ph idx="1"/>
          </p:nvPr>
        </p:nvSpPr>
        <p:spPr/>
        <p:txBody>
          <a:bodyPr/>
          <a:lstStyle/>
          <a:p>
            <a:pPr>
              <a:buClrTx/>
              <a:buFont typeface="+mj-lt"/>
              <a:buAutoNum type="arabicPeriod"/>
            </a:pPr>
            <a:r>
              <a:rPr lang="en-US" dirty="0" err="1" smtClean="0"/>
              <a:t>向同事尋求建議與支持</a:t>
            </a:r>
            <a:r>
              <a:rPr lang="en-US" dirty="0"/>
              <a:t>。</a:t>
            </a:r>
          </a:p>
          <a:p>
            <a:pPr>
              <a:buClrTx/>
              <a:buFont typeface="+mj-lt"/>
              <a:buAutoNum type="arabicPeriod"/>
            </a:pPr>
            <a:r>
              <a:rPr lang="en-US" dirty="0" err="1" smtClean="0"/>
              <a:t>尋找其他也遭霸凌的同事</a:t>
            </a:r>
            <a:r>
              <a:rPr lang="en-US" dirty="0" err="1"/>
              <a:t>，共同向霸凌者面質，明白表達不滿並向霸凌者展現受霸凌者結盟的意向</a:t>
            </a:r>
            <a:r>
              <a:rPr lang="en-US" dirty="0"/>
              <a:t>。</a:t>
            </a:r>
          </a:p>
          <a:p>
            <a:pPr>
              <a:buClrTx/>
              <a:buFont typeface="+mj-lt"/>
              <a:buAutoNum type="arabicPeriod"/>
            </a:pPr>
            <a:r>
              <a:rPr lang="en-US" dirty="0" err="1" smtClean="0"/>
              <a:t>聯合其他受霸凌者向工會</a:t>
            </a:r>
            <a:r>
              <a:rPr lang="en-US" dirty="0" err="1"/>
              <a:t>、福委會、員工健康部門、員工諮商部門投訴</a:t>
            </a:r>
            <a:r>
              <a:rPr lang="en-US" dirty="0"/>
              <a:t>。</a:t>
            </a:r>
          </a:p>
          <a:p>
            <a:pPr>
              <a:buClrTx/>
              <a:buFont typeface="+mj-lt"/>
              <a:buAutoNum type="arabicPeriod"/>
            </a:pPr>
            <a:r>
              <a:rPr lang="en-US" dirty="0" err="1" smtClean="0"/>
              <a:t>聯合其他受霸凌者向人力資源部門投訴</a:t>
            </a:r>
            <a:r>
              <a:rPr lang="en-US" dirty="0" err="1"/>
              <a:t>，</a:t>
            </a:r>
            <a:r>
              <a:rPr lang="en-US" dirty="0" err="1" smtClean="0"/>
              <a:t>並索取公司中與制止霸凌行為的相關政策或法令（國內為職業安全衛生法</a:t>
            </a:r>
            <a:r>
              <a:rPr lang="en-US" dirty="0" smtClean="0"/>
              <a:t>），</a:t>
            </a:r>
            <a:r>
              <a:rPr lang="en-US" dirty="0" err="1"/>
              <a:t>若公司沒有這樣的資料，則試圖蒐集其他公司的相關資料</a:t>
            </a:r>
            <a:r>
              <a:rPr lang="en-US" dirty="0"/>
              <a:t>。</a:t>
            </a:r>
          </a:p>
          <a:p>
            <a:pPr>
              <a:buClrTx/>
              <a:buFont typeface="+mj-lt"/>
              <a:buAutoNum type="arabicPeriod"/>
            </a:pPr>
            <a:r>
              <a:rPr lang="en-US" dirty="0" err="1" smtClean="0"/>
              <a:t>盡可能以錄音或錄影方式記錄霸凌者的霸凌行為做為證據</a:t>
            </a:r>
            <a:r>
              <a:rPr lang="en-US" dirty="0"/>
              <a:t>。</a:t>
            </a:r>
          </a:p>
          <a:p>
            <a:pPr>
              <a:buClrTx/>
              <a:buFont typeface="+mj-lt"/>
              <a:buAutoNum type="arabicPeriod"/>
            </a:pPr>
            <a:r>
              <a:rPr lang="en-US" dirty="0" err="1" smtClean="0"/>
              <a:t>找出自己過去的績效評估結果</a:t>
            </a:r>
            <a:r>
              <a:rPr lang="en-US" dirty="0" err="1"/>
              <a:t>，證明遭到霸凌並非因為自己的工作表現不佳所致</a:t>
            </a:r>
            <a:r>
              <a:rPr lang="en-US" dirty="0"/>
              <a:t>。</a:t>
            </a:r>
          </a:p>
          <a:p>
            <a:pPr>
              <a:buClrTx/>
              <a:buFont typeface="+mj-lt"/>
              <a:buAutoNum type="arabicPeriod"/>
            </a:pPr>
            <a:r>
              <a:rPr lang="en-US" dirty="0" err="1" smtClean="0"/>
              <a:t>請同事誠實的評估你的為人與工作表現</a:t>
            </a:r>
            <a:r>
              <a:rPr lang="en-US" dirty="0" err="1"/>
              <a:t>，證明你不是因為自己有問題才會遭到霸凌</a:t>
            </a:r>
            <a:r>
              <a:rPr lang="en-US" dirty="0"/>
              <a:t>。</a:t>
            </a:r>
          </a:p>
          <a:p>
            <a:pPr>
              <a:buClrTx/>
              <a:buFont typeface="+mj-lt"/>
              <a:buAutoNum type="arabicPeriod"/>
            </a:pPr>
            <a:r>
              <a:rPr lang="en-US" dirty="0" err="1" smtClean="0"/>
              <a:t>做身心健康檢查以證明霸凌現象已造成你的身心健康受損</a:t>
            </a:r>
            <a:r>
              <a:rPr lang="en-US" dirty="0"/>
              <a:t>。</a:t>
            </a: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28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895600" y="1626919"/>
            <a:ext cx="5791200" cy="1775811"/>
          </a:xfrm>
        </p:spPr>
        <p:txBody>
          <a:bodyPr/>
          <a:lstStyle/>
          <a:p>
            <a:r>
              <a:rPr lang="zh-TW" altLang="en-US" sz="4400" dirty="0"/>
              <a:t>五</a:t>
            </a:r>
            <a:r>
              <a:rPr lang="zh-TW" altLang="en-US" sz="4400" dirty="0" smtClean="0"/>
              <a:t>、</a:t>
            </a:r>
            <a:r>
              <a:rPr lang="zh-TW" altLang="en-US" sz="4400" dirty="0" smtClean="0">
                <a:sym typeface="+mn-ea"/>
              </a:rPr>
              <a:t>執行職務遭受不法侵害處置執行流程</a:t>
            </a:r>
            <a:endParaRPr lang="zh-TW" altLang="en-US" sz="4400" dirty="0"/>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29</a:t>
            </a:fld>
            <a:endParaRPr lang="en-US" altLang="en-US"/>
          </a:p>
        </p:txBody>
      </p:sp>
    </p:spTree>
    <p:extLst>
      <p:ext uri="{BB962C8B-B14F-4D97-AF65-F5344CB8AC3E}">
        <p14:creationId xmlns:p14="http://schemas.microsoft.com/office/powerpoint/2010/main" val="655828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課程大綱</a:t>
            </a:r>
          </a:p>
        </p:txBody>
      </p:sp>
      <p:sp>
        <p:nvSpPr>
          <p:cNvPr id="4" name="投影片編號版面配置區 3"/>
          <p:cNvSpPr>
            <a:spLocks noGrp="1"/>
          </p:cNvSpPr>
          <p:nvPr>
            <p:ph type="sldNum" sz="quarter" idx="12"/>
          </p:nvPr>
        </p:nvSpPr>
        <p:spPr/>
        <p:txBody>
          <a:bodyPr/>
          <a:lstStyle/>
          <a:p>
            <a:pPr>
              <a:defRPr/>
            </a:pPr>
            <a:fld id="{2DAF423E-16C9-41C0-A093-BA8AA406559F}" type="slidenum">
              <a:rPr lang="en-US" altLang="en-US" smtClean="0"/>
              <a:t>3</a:t>
            </a:fld>
            <a:endParaRPr lang="en-US" altLang="en-US"/>
          </a:p>
        </p:txBody>
      </p:sp>
      <p:graphicFrame>
        <p:nvGraphicFramePr>
          <p:cNvPr id="5" name="資料庫圖表 4"/>
          <p:cNvGraphicFramePr/>
          <p:nvPr>
            <p:extLst>
              <p:ext uri="{D42A27DB-BD31-4B8C-83A1-F6EECF244321}">
                <p14:modId xmlns:p14="http://schemas.microsoft.com/office/powerpoint/2010/main" val="1171820436"/>
              </p:ext>
            </p:extLst>
          </p:nvPr>
        </p:nvGraphicFramePr>
        <p:xfrm>
          <a:off x="342900" y="2095500"/>
          <a:ext cx="11506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DAF423E-16C9-41C0-A093-BA8AA406559F}" type="slidenum">
              <a:rPr lang="en-US" altLang="en-US"/>
              <a:t>30</a:t>
            </a:fld>
            <a:endParaRPr lang="en-US" altLang="en-US"/>
          </a:p>
        </p:txBody>
      </p:sp>
      <p:pic>
        <p:nvPicPr>
          <p:cNvPr id="6" name="Content Placeholder 5"/>
          <p:cNvPicPr>
            <a:picLocks noGrp="1" noChangeAspect="1"/>
          </p:cNvPicPr>
          <p:nvPr>
            <p:ph idx="1"/>
          </p:nvPr>
        </p:nvPicPr>
        <p:blipFill>
          <a:blip r:embed="rId2"/>
          <a:stretch>
            <a:fillRect/>
          </a:stretch>
        </p:blipFill>
        <p:spPr>
          <a:xfrm>
            <a:off x="1" y="0"/>
            <a:ext cx="4536373" cy="6885384"/>
          </a:xfrm>
          <a:prstGeom prst="rect">
            <a:avLst/>
          </a:prstGeom>
        </p:spPr>
      </p:pic>
      <p:pic>
        <p:nvPicPr>
          <p:cNvPr id="7" name="Content Placeholder 4"/>
          <p:cNvPicPr>
            <a:picLocks noChangeAspect="1"/>
          </p:cNvPicPr>
          <p:nvPr/>
        </p:nvPicPr>
        <p:blipFill>
          <a:blip r:embed="rId3"/>
          <a:stretch>
            <a:fillRect/>
          </a:stretch>
        </p:blipFill>
        <p:spPr bwMode="auto">
          <a:xfrm>
            <a:off x="4512624" y="0"/>
            <a:ext cx="4631376" cy="6858000"/>
          </a:xfrm>
          <a:prstGeom prst="rect">
            <a:avLst/>
          </a:prstGeom>
          <a:noFill/>
          <a:ln>
            <a:noFill/>
          </a:ln>
          <a:effectLst/>
        </p:spPr>
      </p:pic>
      <p:cxnSp>
        <p:nvCxnSpPr>
          <p:cNvPr id="9" name="肘形接點 8"/>
          <p:cNvCxnSpPr/>
          <p:nvPr/>
        </p:nvCxnSpPr>
        <p:spPr>
          <a:xfrm rot="5400000" flipH="1" flipV="1">
            <a:off x="1110344" y="3461658"/>
            <a:ext cx="6056414" cy="748145"/>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1579417" y="6774875"/>
            <a:ext cx="209005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4500756" y="760023"/>
            <a:ext cx="194754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sz="4400" dirty="0"/>
              <a:t>六</a:t>
            </a:r>
            <a:r>
              <a:rPr lang="zh-TW" altLang="en-US" sz="4400" dirty="0" smtClean="0"/>
              <a:t>、</a:t>
            </a:r>
            <a:r>
              <a:rPr lang="zh-TW" altLang="en-US" sz="4400" dirty="0"/>
              <a:t>如何預防職場暴力</a:t>
            </a:r>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31</a:t>
            </a:fld>
            <a:endParaRPr lang="en-US" altLang="en-US"/>
          </a:p>
        </p:txBody>
      </p:sp>
    </p:spTree>
    <p:extLst>
      <p:ext uri="{BB962C8B-B14F-4D97-AF65-F5344CB8AC3E}">
        <p14:creationId xmlns:p14="http://schemas.microsoft.com/office/powerpoint/2010/main" val="154626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職場暴力預防措施事項</a:t>
            </a:r>
            <a:endParaRPr lang="en-US" altLang="zh-TW" dirty="0"/>
          </a:p>
        </p:txBody>
      </p:sp>
      <p:sp>
        <p:nvSpPr>
          <p:cNvPr id="3" name="Content Placeholder 2"/>
          <p:cNvSpPr>
            <a:spLocks noGrp="1"/>
          </p:cNvSpPr>
          <p:nvPr>
            <p:ph idx="1"/>
          </p:nvPr>
        </p:nvSpPr>
        <p:spPr/>
        <p:txBody>
          <a:bodyPr/>
          <a:lstStyle/>
          <a:p>
            <a:pPr>
              <a:buClrTx/>
              <a:buFont typeface="Wingdings" panose="05000000000000000000" pitchFamily="2" charset="2"/>
              <a:buChar char="ü"/>
            </a:pPr>
            <a:endParaRPr lang="en-US" sz="2400" dirty="0" smtClean="0"/>
          </a:p>
          <a:p>
            <a:pPr>
              <a:buClrTx/>
              <a:buFont typeface="Wingdings" panose="05000000000000000000" pitchFamily="2" charset="2"/>
              <a:buChar char="ü"/>
            </a:pPr>
            <a:r>
              <a:rPr lang="en-US" sz="2400" dirty="0" err="1" smtClean="0"/>
              <a:t>建立危害辨識及評估機制</a:t>
            </a:r>
            <a:r>
              <a:rPr lang="en-US" sz="2400" dirty="0" smtClean="0"/>
              <a:t> </a:t>
            </a:r>
            <a:endParaRPr lang="en-US" sz="2400" dirty="0"/>
          </a:p>
          <a:p>
            <a:pPr>
              <a:buClrTx/>
              <a:buFont typeface="Wingdings" panose="05000000000000000000" pitchFamily="2" charset="2"/>
              <a:buChar char="ü"/>
            </a:pPr>
            <a:r>
              <a:rPr lang="en-US" sz="2400" dirty="0" err="1" smtClean="0"/>
              <a:t>夜間工作及單獨作業管理</a:t>
            </a:r>
            <a:r>
              <a:rPr lang="en-US" sz="2400" dirty="0" smtClean="0"/>
              <a:t> </a:t>
            </a:r>
            <a:endParaRPr lang="en-US" sz="2400" dirty="0"/>
          </a:p>
          <a:p>
            <a:pPr>
              <a:buClrTx/>
              <a:buFont typeface="Wingdings" panose="05000000000000000000" pitchFamily="2" charset="2"/>
              <a:buChar char="ü"/>
            </a:pPr>
            <a:r>
              <a:rPr lang="en-US" sz="2400" dirty="0" err="1" smtClean="0"/>
              <a:t>作業場所配置規劃</a:t>
            </a:r>
            <a:r>
              <a:rPr lang="en-US" sz="2400" dirty="0" smtClean="0"/>
              <a:t> </a:t>
            </a:r>
            <a:endParaRPr lang="en-US" sz="2400" dirty="0"/>
          </a:p>
          <a:p>
            <a:pPr>
              <a:buClrTx/>
              <a:buFont typeface="Wingdings" panose="05000000000000000000" pitchFamily="2" charset="2"/>
              <a:buChar char="ü"/>
            </a:pPr>
            <a:r>
              <a:rPr lang="en-US" sz="2400" dirty="0" err="1" smtClean="0"/>
              <a:t>檢討組織及職務設計</a:t>
            </a:r>
            <a:r>
              <a:rPr lang="en-US" sz="2400" dirty="0" smtClean="0"/>
              <a:t> </a:t>
            </a:r>
            <a:endParaRPr lang="en-US" sz="2400" dirty="0"/>
          </a:p>
          <a:p>
            <a:pPr>
              <a:buClrTx/>
              <a:buFont typeface="Wingdings" panose="05000000000000000000" pitchFamily="2" charset="2"/>
              <a:buChar char="ü"/>
            </a:pPr>
            <a:r>
              <a:rPr lang="en-US" sz="2400" dirty="0" err="1" smtClean="0"/>
              <a:t>人際關係及溝通技巧教育訓練</a:t>
            </a:r>
            <a:r>
              <a:rPr lang="en-US" sz="2400" dirty="0" smtClean="0"/>
              <a:t> </a:t>
            </a:r>
            <a:endParaRPr lang="en-US" sz="2400" dirty="0"/>
          </a:p>
          <a:p>
            <a:pPr>
              <a:buClrTx/>
              <a:buFont typeface="Wingdings" panose="05000000000000000000" pitchFamily="2" charset="2"/>
              <a:buChar char="ü"/>
            </a:pPr>
            <a:r>
              <a:rPr lang="en-US" sz="2400" dirty="0" err="1" smtClean="0"/>
              <a:t>職場倫理及行為規範建構與宣導</a:t>
            </a:r>
            <a:endParaRPr lang="en-US" sz="2400" dirty="0"/>
          </a:p>
          <a:p>
            <a:pPr>
              <a:buClrTx/>
              <a:buFont typeface="Wingdings" panose="05000000000000000000" pitchFamily="2" charset="2"/>
              <a:buChar char="ü"/>
            </a:pPr>
            <a:r>
              <a:rPr lang="en-US" sz="2400" dirty="0" err="1" smtClean="0"/>
              <a:t>建立應變處理程序</a:t>
            </a:r>
            <a:r>
              <a:rPr lang="en-US" sz="2400" dirty="0" smtClean="0"/>
              <a:t> </a:t>
            </a:r>
            <a:endParaRPr lang="en-US" sz="2400" dirty="0"/>
          </a:p>
          <a:p>
            <a:pPr>
              <a:buClrTx/>
              <a:buFont typeface="Wingdings" panose="05000000000000000000" pitchFamily="2" charset="2"/>
              <a:buChar char="ü"/>
            </a:pPr>
            <a:r>
              <a:rPr lang="en-US" sz="2400" dirty="0" err="1" smtClean="0"/>
              <a:t>評估成效並持續改善</a:t>
            </a:r>
            <a:endParaRPr lang="en-US" sz="24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32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33</a:t>
            </a:fld>
            <a:endParaRPr lang="en-US" altLang="en-US"/>
          </a:p>
        </p:txBody>
      </p:sp>
      <p:pic>
        <p:nvPicPr>
          <p:cNvPr id="6" name="Content Placeholder 5"/>
          <p:cNvPicPr>
            <a:picLocks noGrp="1" noChangeAspect="1"/>
          </p:cNvPicPr>
          <p:nvPr>
            <p:ph idx="1"/>
          </p:nvPr>
        </p:nvPicPr>
        <p:blipFill>
          <a:blip r:embed="rId2"/>
          <a:srcRect l="1680"/>
          <a:stretch>
            <a:fillRect/>
          </a:stretch>
        </p:blipFill>
        <p:spPr>
          <a:xfrm>
            <a:off x="-54501" y="-2"/>
            <a:ext cx="9475538" cy="68580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sz="4400" dirty="0" smtClean="0"/>
              <a:t>案例分享</a:t>
            </a:r>
            <a:endParaRPr lang="zh-TW" altLang="en-US" sz="4400" dirty="0"/>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34</a:t>
            </a:fld>
            <a:endParaRPr lang="en-US" altLang="en-US"/>
          </a:p>
        </p:txBody>
      </p:sp>
    </p:spTree>
    <p:extLst>
      <p:ext uri="{BB962C8B-B14F-4D97-AF65-F5344CB8AC3E}">
        <p14:creationId xmlns:p14="http://schemas.microsoft.com/office/powerpoint/2010/main" val="2949658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案例</a:t>
            </a:r>
            <a:r>
              <a:rPr lang="zh-TW" altLang="en-US" dirty="0" smtClean="0"/>
              <a:t>分享</a:t>
            </a:r>
            <a:endParaRPr lang="zh-TW" altLang="en-US"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35</a:t>
            </a:fld>
            <a:endParaRPr lang="en-US" altLang="en-US"/>
          </a:p>
        </p:txBody>
      </p:sp>
      <p:sp>
        <p:nvSpPr>
          <p:cNvPr id="8" name="Content Placeholder 7"/>
          <p:cNvSpPr>
            <a:spLocks noGrp="1"/>
          </p:cNvSpPr>
          <p:nvPr>
            <p:ph idx="1"/>
          </p:nvPr>
        </p:nvSpPr>
        <p:spPr/>
        <p:txBody>
          <a:bodyPr/>
          <a:lstStyle/>
          <a:p>
            <a:pPr marL="0" indent="0">
              <a:buNone/>
            </a:pPr>
            <a:r>
              <a:rPr lang="zh-TW" altLang="en-US" sz="2400" dirty="0">
                <a:hlinkClick r:id="rId2" action="ppaction://hlinkfile"/>
              </a:rPr>
              <a:t>職場霸凌 賤招資遣 台灣YKK爆惡意逼退資深員工｜鏡週刊</a:t>
            </a:r>
            <a:endParaRPr lang="zh-TW" altLang="en-US" sz="2400" dirty="0"/>
          </a:p>
          <a:p>
            <a:pPr marL="0" indent="0">
              <a:buNone/>
            </a:pPr>
            <a:endParaRPr lang="en-US" altLang="zh-TW" sz="2000" dirty="0" smtClean="0"/>
          </a:p>
          <a:p>
            <a:pPr marL="0" indent="0">
              <a:buNone/>
            </a:pPr>
            <a:r>
              <a:rPr lang="zh-TW" altLang="en-US" sz="2000" dirty="0" smtClean="0"/>
              <a:t>在</a:t>
            </a:r>
            <a:r>
              <a:rPr lang="zh-TW" altLang="en-US" sz="2000" dirty="0"/>
              <a:t>台灣YKK公司擔任工程師長達16年的王先生回憶說，去年8月14日，課長把他拉到工廠的角落，語帶恫嚇地對他說：「</a:t>
            </a:r>
            <a:r>
              <a:rPr lang="zh-TW" altLang="en-US" sz="2000" dirty="0">
                <a:solidFill>
                  <a:srgbClr val="FF0000"/>
                </a:solidFill>
              </a:rPr>
              <a:t>我不會放過你，除非你自己走人！</a:t>
            </a:r>
            <a:r>
              <a:rPr lang="zh-TW" altLang="en-US" sz="2000" dirty="0"/>
              <a:t>」王先生原本試圖與對方溝通，但課長根本不甩他，不僅飆罵三字經，還直接嗆聲說：「</a:t>
            </a:r>
            <a:r>
              <a:rPr lang="zh-TW" altLang="en-US" sz="2000" dirty="0">
                <a:solidFill>
                  <a:srgbClr val="FF0000"/>
                </a:solidFill>
              </a:rPr>
              <a:t>我是課長，我叫你做什麼就做什麼，叫你吃屎就吃屎！不爽就滾蛋！</a:t>
            </a:r>
            <a:r>
              <a:rPr lang="zh-TW" altLang="en-US" sz="2000" dirty="0" smtClean="0"/>
              <a:t>」</a:t>
            </a:r>
            <a:endParaRPr lang="zh-TW" altLang="en-US" sz="2000" dirty="0"/>
          </a:p>
          <a:p>
            <a:pPr marL="0" indent="0">
              <a:buNone/>
            </a:pPr>
            <a:r>
              <a:rPr lang="zh-TW" altLang="en-US" sz="2000" dirty="0"/>
              <a:t>今年初，公司發放年終獎金，其他同事都領到獎金明細單，唯獨他手上空空，正納悶之際，課長緩緩走向他，當著大家的面，指著他的鼻子說：「</a:t>
            </a:r>
            <a:r>
              <a:rPr lang="zh-TW" altLang="en-US" sz="2000" dirty="0">
                <a:solidFill>
                  <a:srgbClr val="FF0000"/>
                </a:solidFill>
              </a:rPr>
              <a:t>這個人就是表現最不好的！</a:t>
            </a:r>
            <a:r>
              <a:rPr lang="zh-TW" altLang="en-US" sz="2000" dirty="0"/>
              <a:t>」</a:t>
            </a:r>
          </a:p>
          <a:p>
            <a:endParaRPr lang="zh-TW" alt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sz="4400" dirty="0" smtClean="0"/>
              <a:t>外部資源</a:t>
            </a:r>
            <a:endParaRPr lang="zh-TW" altLang="en-US" sz="4400" dirty="0"/>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36</a:t>
            </a:fld>
            <a:endParaRPr lang="en-US" altLang="en-US"/>
          </a:p>
        </p:txBody>
      </p:sp>
    </p:spTree>
    <p:extLst>
      <p:ext uri="{BB962C8B-B14F-4D97-AF65-F5344CB8AC3E}">
        <p14:creationId xmlns:p14="http://schemas.microsoft.com/office/powerpoint/2010/main" val="111104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外部資源</a:t>
            </a:r>
            <a:endParaRPr lang="zh-TW" altLang="en-US"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37</a:t>
            </a:fld>
            <a:endParaRPr lang="en-US" altLang="en-US"/>
          </a:p>
        </p:txBody>
      </p:sp>
      <p:pic>
        <p:nvPicPr>
          <p:cNvPr id="6" name="內容版面配置區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389" t="13107" r="35250" b="51458"/>
          <a:stretch/>
        </p:blipFill>
        <p:spPr>
          <a:xfrm>
            <a:off x="-25400" y="2171700"/>
            <a:ext cx="4608000" cy="3830352"/>
          </a:xfrm>
        </p:spPr>
      </p:pic>
      <p:pic>
        <p:nvPicPr>
          <p:cNvPr id="8" name="內容版面配置區 5"/>
          <p:cNvPicPr>
            <a:picLocks noChangeAspect="1"/>
          </p:cNvPicPr>
          <p:nvPr/>
        </p:nvPicPr>
        <p:blipFill rotWithShape="1">
          <a:blip r:embed="rId2" cstate="print">
            <a:extLst>
              <a:ext uri="{28A0092B-C50C-407E-A947-70E740481C1C}">
                <a14:useLocalDpi xmlns:a14="http://schemas.microsoft.com/office/drawing/2010/main" val="0"/>
              </a:ext>
            </a:extLst>
          </a:blip>
          <a:srcRect l="34389" t="13107" r="35250" b="81435"/>
          <a:stretch/>
        </p:blipFill>
        <p:spPr bwMode="auto">
          <a:xfrm>
            <a:off x="4572000" y="2171700"/>
            <a:ext cx="4608000" cy="589992"/>
          </a:xfrm>
          <a:prstGeom prst="rect">
            <a:avLst/>
          </a:prstGeom>
          <a:noFill/>
          <a:ln>
            <a:noFill/>
          </a:ln>
          <a:effectLst/>
        </p:spPr>
      </p:pic>
      <p:pic>
        <p:nvPicPr>
          <p:cNvPr id="9" name="內容版面配置區 5"/>
          <p:cNvPicPr>
            <a:picLocks/>
          </p:cNvPicPr>
          <p:nvPr/>
        </p:nvPicPr>
        <p:blipFill rotWithShape="1">
          <a:blip r:embed="rId2" cstate="print">
            <a:extLst>
              <a:ext uri="{28A0092B-C50C-407E-A947-70E740481C1C}">
                <a14:useLocalDpi xmlns:a14="http://schemas.microsoft.com/office/drawing/2010/main" val="0"/>
              </a:ext>
            </a:extLst>
          </a:blip>
          <a:srcRect l="34389" t="48471" r="35250" b="23721"/>
          <a:stretch/>
        </p:blipFill>
        <p:spPr bwMode="auto">
          <a:xfrm>
            <a:off x="4572000" y="2748992"/>
            <a:ext cx="4608000" cy="3258000"/>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dirty="0" smtClean="0"/>
              <a:t>雙向溝通時間</a:t>
            </a:r>
            <a:endParaRPr lang="en-US" altLang="en-US" dirty="0" smtClean="0"/>
          </a:p>
        </p:txBody>
      </p:sp>
      <p:sp>
        <p:nvSpPr>
          <p:cNvPr id="3" name="投影片編號版面配置區 2"/>
          <p:cNvSpPr>
            <a:spLocks noGrp="1"/>
          </p:cNvSpPr>
          <p:nvPr>
            <p:ph type="sldNum" sz="quarter" idx="12"/>
          </p:nvPr>
        </p:nvSpPr>
        <p:spPr/>
        <p:txBody>
          <a:bodyPr/>
          <a:lstStyle/>
          <a:p>
            <a:pPr>
              <a:defRPr/>
            </a:pPr>
            <a:fld id="{C7E4BA12-8F74-49C2-8AD9-041590EE24BE}" type="slidenum">
              <a:rPr lang="en-US" altLang="en-US" smtClean="0"/>
              <a:t>38</a:t>
            </a:fld>
            <a:endParaRPr lang="en-US" altLang="en-US"/>
          </a:p>
        </p:txBody>
      </p:sp>
      <p:pic>
        <p:nvPicPr>
          <p:cNvPr id="1024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49402" y="1895707"/>
            <a:ext cx="3994598" cy="4393582"/>
          </a:xfrm>
          <a:prstGeom prst="rect">
            <a:avLst/>
          </a:prstGeom>
          <a:noFill/>
          <a:ln w="38100">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sz="4400" dirty="0"/>
              <a:t>一、何謂不法侵害</a:t>
            </a:r>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pPr>
              <a:defRPr/>
            </a:pPr>
            <a:fld id="{2DAF423E-16C9-41C0-A093-BA8AA406559F}" type="slidenum">
              <a:rPr lang="en-US" altLang="en-US" smtClean="0"/>
              <a:t>4</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不法侵害即俗稱「職場暴力」</a:t>
            </a:r>
          </a:p>
        </p:txBody>
      </p:sp>
      <p:sp>
        <p:nvSpPr>
          <p:cNvPr id="3" name="內容版面配置區 2"/>
          <p:cNvSpPr>
            <a:spLocks noGrp="1"/>
          </p:cNvSpPr>
          <p:nvPr>
            <p:ph idx="1"/>
          </p:nvPr>
        </p:nvSpPr>
        <p:spPr/>
        <p:txBody>
          <a:bodyPr/>
          <a:lstStyle/>
          <a:p>
            <a:pPr marL="0" indent="-828040" latinLnBrk="0">
              <a:lnSpc>
                <a:spcPct val="100000"/>
              </a:lnSpc>
              <a:spcBef>
                <a:spcPts val="0"/>
              </a:spcBef>
              <a:buNone/>
            </a:pPr>
            <a:endParaRPr lang="en-US" altLang="zh-TW" sz="2800" dirty="0" smtClean="0"/>
          </a:p>
          <a:p>
            <a:pPr marL="0" indent="-828040" latinLnBrk="0">
              <a:lnSpc>
                <a:spcPct val="100000"/>
              </a:lnSpc>
              <a:spcBef>
                <a:spcPts val="0"/>
              </a:spcBef>
              <a:buNone/>
            </a:pPr>
            <a:endParaRPr lang="en-US" altLang="zh-TW" sz="2800" dirty="0" smtClean="0"/>
          </a:p>
          <a:p>
            <a:pPr marL="0" indent="-828040" latinLnBrk="0">
              <a:lnSpc>
                <a:spcPct val="100000"/>
              </a:lnSpc>
              <a:spcBef>
                <a:spcPts val="0"/>
              </a:spcBef>
              <a:buNone/>
            </a:pPr>
            <a:endParaRPr lang="en-US" altLang="zh-TW" sz="2800" dirty="0"/>
          </a:p>
          <a:p>
            <a:pPr marL="0" indent="-828040" latinLnBrk="0">
              <a:lnSpc>
                <a:spcPct val="100000"/>
              </a:lnSpc>
              <a:spcBef>
                <a:spcPts val="0"/>
              </a:spcBef>
              <a:buNone/>
            </a:pPr>
            <a:r>
              <a:rPr lang="zh-TW" altLang="en-US" sz="2800" dirty="0" smtClean="0"/>
              <a:t>包含</a:t>
            </a:r>
            <a:r>
              <a:rPr lang="zh-TW" altLang="en-US" sz="2800" dirty="0"/>
              <a:t>員工在工作相關的環境</a:t>
            </a:r>
            <a:r>
              <a:rPr lang="zh-TW" altLang="en-US" sz="2800" dirty="0" smtClean="0"/>
              <a:t>中（包含通勤）遭受</a:t>
            </a:r>
            <a:r>
              <a:rPr lang="zh-TW" altLang="en-US" sz="2800" dirty="0"/>
              <a:t>虐待、威脅或攻擊，以致於明顯或隱含地對其安全、福祉或健康構成挑戰的事件。</a:t>
            </a:r>
          </a:p>
          <a:p>
            <a:pPr marL="0" indent="-828040">
              <a:lnSpc>
                <a:spcPts val="2600"/>
              </a:lnSpc>
              <a:buNone/>
            </a:pPr>
            <a:endParaRPr lang="zh-TW" altLang="en-US" sz="2800" dirty="0"/>
          </a:p>
        </p:txBody>
      </p:sp>
      <p:sp>
        <p:nvSpPr>
          <p:cNvPr id="4" name="投影片編號版面配置區 3"/>
          <p:cNvSpPr>
            <a:spLocks noGrp="1"/>
          </p:cNvSpPr>
          <p:nvPr>
            <p:ph type="sldNum" sz="quarter" idx="12"/>
          </p:nvPr>
        </p:nvSpPr>
        <p:spPr/>
        <p:txBody>
          <a:bodyPr/>
          <a:lstStyle/>
          <a:p>
            <a:pPr>
              <a:defRPr/>
            </a:pPr>
            <a:fld id="{2DAF423E-16C9-41C0-A093-BA8AA406559F}" type="slidenum">
              <a:rPr lang="en-US" altLang="en-US" smtClean="0"/>
              <a:t>5</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職業安全衛生法</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l"/>
            </a:pPr>
            <a:endParaRPr lang="en-US" altLang="zh-TW" sz="2400" dirty="0" smtClean="0">
              <a:sym typeface="+mn-ea"/>
            </a:endParaRPr>
          </a:p>
          <a:p>
            <a:pPr>
              <a:buFont typeface="Wingdings" panose="05000000000000000000" pitchFamily="2" charset="2"/>
              <a:buChar char="l"/>
            </a:pPr>
            <a:r>
              <a:rPr lang="zh-TW" altLang="en-US" sz="2400" dirty="0" smtClean="0">
                <a:sym typeface="+mn-ea"/>
              </a:rPr>
              <a:t>雇主</a:t>
            </a:r>
            <a:r>
              <a:rPr lang="zh-TW" altLang="en-US" sz="2400" dirty="0">
                <a:sym typeface="+mn-ea"/>
              </a:rPr>
              <a:t>應對執行職務，因他人行為遭受身體或精神</a:t>
            </a:r>
            <a:r>
              <a:rPr lang="zh-TW" altLang="en-US" sz="2400" dirty="0">
                <a:solidFill>
                  <a:srgbClr val="FF0000"/>
                </a:solidFill>
                <a:sym typeface="+mn-ea"/>
              </a:rPr>
              <a:t>不法侵害</a:t>
            </a:r>
            <a:r>
              <a:rPr lang="zh-TW" altLang="en-US" sz="2400" dirty="0">
                <a:sym typeface="+mn-ea"/>
              </a:rPr>
              <a:t>之預防，應妥為規劃及採取必要之安全衛生措施。</a:t>
            </a:r>
            <a:r>
              <a:rPr lang="en-US" altLang="zh-TW" sz="2400" dirty="0">
                <a:sym typeface="+mn-ea"/>
              </a:rPr>
              <a:t>           </a:t>
            </a:r>
            <a:endParaRPr lang="en-US" altLang="zh-TW" sz="2400" dirty="0" smtClean="0">
              <a:sym typeface="+mn-ea"/>
            </a:endParaRPr>
          </a:p>
          <a:p>
            <a:pPr marL="0" indent="0" algn="r">
              <a:buNone/>
            </a:pPr>
            <a:r>
              <a:rPr lang="zh-TW" altLang="en-US" sz="2000" dirty="0" smtClean="0">
                <a:solidFill>
                  <a:srgbClr val="FF0000"/>
                </a:solidFill>
                <a:sym typeface="+mn-ea"/>
              </a:rPr>
              <a:t>＜</a:t>
            </a:r>
            <a:r>
              <a:rPr lang="zh-TW" altLang="en-US" sz="2000" dirty="0">
                <a:solidFill>
                  <a:srgbClr val="FF0000"/>
                </a:solidFill>
                <a:sym typeface="+mn-ea"/>
              </a:rPr>
              <a:t>職業安全衛生法第6條第2項第3款</a:t>
            </a:r>
            <a:r>
              <a:rPr lang="zh-TW" altLang="en-US" sz="2000" dirty="0" smtClean="0">
                <a:solidFill>
                  <a:srgbClr val="FF0000"/>
                </a:solidFill>
                <a:sym typeface="+mn-ea"/>
              </a:rPr>
              <a:t>＞</a:t>
            </a:r>
            <a:endParaRPr lang="en-US" altLang="zh-TW" sz="2000" dirty="0" smtClean="0">
              <a:solidFill>
                <a:srgbClr val="FF0000"/>
              </a:solidFill>
              <a:sym typeface="+mn-ea"/>
            </a:endParaRPr>
          </a:p>
          <a:p>
            <a:pPr>
              <a:buFont typeface="Wingdings" panose="05000000000000000000" pitchFamily="2" charset="2"/>
              <a:buChar char="l"/>
            </a:pPr>
            <a:endParaRPr lang="zh-TW" altLang="en-US" sz="2400" dirty="0">
              <a:sym typeface="+mn-ea"/>
            </a:endParaRPr>
          </a:p>
          <a:p>
            <a:pPr>
              <a:buFont typeface="Wingdings" panose="05000000000000000000" pitchFamily="2" charset="2"/>
              <a:buChar char="l"/>
            </a:pPr>
            <a:r>
              <a:rPr lang="zh-TW" altLang="en-US" sz="2400" dirty="0">
                <a:sym typeface="+mn-ea"/>
              </a:rPr>
              <a:t>雇主應採取暴力預防措施，避免勞工於執行職務時，因他人行為致遭受身體或精神</a:t>
            </a:r>
            <a:r>
              <a:rPr lang="zh-TW" altLang="en-US" sz="2400" dirty="0">
                <a:solidFill>
                  <a:srgbClr val="FF0000"/>
                </a:solidFill>
                <a:sym typeface="+mn-ea"/>
              </a:rPr>
              <a:t>不法侵害</a:t>
            </a:r>
            <a:r>
              <a:rPr lang="zh-TW" altLang="en-US" sz="2400" dirty="0">
                <a:sym typeface="+mn-ea"/>
              </a:rPr>
              <a:t>。</a:t>
            </a:r>
          </a:p>
          <a:p>
            <a:pPr marL="0" indent="0" algn="r">
              <a:buNone/>
            </a:pPr>
            <a:r>
              <a:rPr lang="zh-TW" altLang="en-US" sz="2400" dirty="0">
                <a:solidFill>
                  <a:srgbClr val="FF0000"/>
                </a:solidFill>
                <a:sym typeface="+mn-ea"/>
              </a:rPr>
              <a:t>　</a:t>
            </a:r>
            <a:r>
              <a:rPr lang="zh-TW" altLang="en-US" sz="2000" dirty="0">
                <a:solidFill>
                  <a:srgbClr val="FF0000"/>
                </a:solidFill>
                <a:sym typeface="+mn-ea"/>
              </a:rPr>
              <a:t>＜職業安全衛生設施規則第324條之3＞</a:t>
            </a:r>
            <a:endParaRPr lang="zh-TW" altLang="en-US" sz="2400" dirty="0"/>
          </a:p>
          <a:p>
            <a:endParaRPr lang="zh-TW" altLang="en-US" sz="24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6</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不法侵害</a:t>
            </a:r>
            <a:r>
              <a:rPr lang="en-US" altLang="zh-TW" dirty="0"/>
              <a:t>-</a:t>
            </a:r>
            <a:r>
              <a:rPr lang="zh-TW" altLang="en-US" dirty="0">
                <a:sym typeface="+mn-ea"/>
              </a:rPr>
              <a:t>舉例說明</a:t>
            </a:r>
            <a:endParaRPr lang="en-US" altLang="zh-TW" dirty="0"/>
          </a:p>
        </p:txBody>
      </p:sp>
      <p:sp>
        <p:nvSpPr>
          <p:cNvPr id="3" name="Content Placeholder 2"/>
          <p:cNvSpPr>
            <a:spLocks noGrp="1"/>
          </p:cNvSpPr>
          <p:nvPr>
            <p:ph idx="1"/>
          </p:nvPr>
        </p:nvSpPr>
        <p:spPr>
          <a:xfrm>
            <a:off x="1617024" y="1981200"/>
            <a:ext cx="7241969" cy="4038600"/>
          </a:xfrm>
        </p:spPr>
        <p:txBody>
          <a:bodyPr/>
          <a:lstStyle/>
          <a:p>
            <a:pPr marL="0" indent="-828040">
              <a:lnSpc>
                <a:spcPts val="2600"/>
              </a:lnSpc>
              <a:buNone/>
            </a:pPr>
            <a:endParaRPr lang="en-US" altLang="zh-TW" sz="2400" dirty="0" smtClean="0">
              <a:sym typeface="+mn-ea"/>
            </a:endParaRPr>
          </a:p>
          <a:p>
            <a:pPr marL="0" indent="-828040">
              <a:lnSpc>
                <a:spcPts val="2600"/>
              </a:lnSpc>
              <a:buNone/>
            </a:pPr>
            <a:r>
              <a:rPr lang="zh-TW" altLang="en-US" sz="2400" dirty="0" smtClean="0">
                <a:sym typeface="+mn-ea"/>
              </a:rPr>
              <a:t>小</a:t>
            </a:r>
            <a:r>
              <a:rPr lang="zh-TW" altLang="en-US" sz="2400" dirty="0">
                <a:sym typeface="+mn-ea"/>
              </a:rPr>
              <a:t>安在公司常常得忍受她的老闆大吼、斥責，有幾次甚至還動手打人、拍桌子、扔公文出來。想到每天上班要見到她主管，小安就感到壓力破表。</a:t>
            </a:r>
            <a:endParaRPr lang="zh-TW" altLang="en-US" sz="2400" dirty="0"/>
          </a:p>
          <a:p>
            <a:pPr marL="0" indent="-828040">
              <a:lnSpc>
                <a:spcPts val="2600"/>
              </a:lnSpc>
              <a:buNone/>
            </a:pPr>
            <a:r>
              <a:rPr lang="zh-TW" altLang="en-US" sz="2400" dirty="0">
                <a:sym typeface="+mn-ea"/>
              </a:rPr>
              <a:t>她隔壁的同事小芬，也對小安沒有好臉色，除了常在主管面前說她的壞話，還常把自己的工作丟過來，說這些事都應該是新人要做的，有一次要開會了，小芬竟然沒有發開會通知給小安，讓小安百口莫辯自己何以缺席！</a:t>
            </a:r>
            <a:endParaRPr lang="zh-TW" altLang="en-US" sz="2400" dirty="0"/>
          </a:p>
          <a:p>
            <a:pPr marL="0" indent="-828040" algn="r">
              <a:lnSpc>
                <a:spcPts val="2600"/>
              </a:lnSpc>
              <a:buNone/>
            </a:pPr>
            <a:endParaRPr lang="en-US" altLang="zh-TW" sz="1600" dirty="0" smtClean="0">
              <a:sym typeface="+mn-ea"/>
            </a:endParaRPr>
          </a:p>
          <a:p>
            <a:pPr marL="0" indent="-828040" algn="r">
              <a:lnSpc>
                <a:spcPts val="2600"/>
              </a:lnSpc>
              <a:buNone/>
            </a:pPr>
            <a:r>
              <a:rPr lang="zh-TW" altLang="en-US" sz="1600" dirty="0" smtClean="0">
                <a:sym typeface="+mn-ea"/>
                <a:hlinkClick r:id="rId2"/>
              </a:rPr>
              <a:t>https</a:t>
            </a:r>
            <a:r>
              <a:rPr lang="zh-TW" altLang="en-US" sz="1600" dirty="0">
                <a:sym typeface="+mn-ea"/>
                <a:hlinkClick r:id="rId2"/>
              </a:rPr>
              <a:t>://wlb.mol.gov.tw/page/Content.aspx?id=</a:t>
            </a:r>
            <a:r>
              <a:rPr lang="zh-TW" altLang="en-US" sz="1600" dirty="0" smtClean="0">
                <a:sym typeface="+mn-ea"/>
                <a:hlinkClick r:id="rId2"/>
              </a:rPr>
              <a:t>115</a:t>
            </a:r>
            <a:endParaRPr lang="en-US" altLang="zh-TW" sz="1600" dirty="0" smtClean="0">
              <a:sym typeface="+mn-ea"/>
            </a:endParaRPr>
          </a:p>
          <a:p>
            <a:pPr marL="0" indent="-828040" algn="r">
              <a:lnSpc>
                <a:spcPts val="2600"/>
              </a:lnSpc>
              <a:buNone/>
            </a:pPr>
            <a:endParaRPr lang="zh-TW" altLang="en-US" sz="1600" dirty="0">
              <a:sym typeface="+mn-ea"/>
            </a:endParaRPr>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7</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職場霸凌與職場暴力</a:t>
            </a:r>
          </a:p>
        </p:txBody>
      </p:sp>
      <p:sp>
        <p:nvSpPr>
          <p:cNvPr id="3" name="Content Placeholder 2"/>
          <p:cNvSpPr>
            <a:spLocks noGrp="1"/>
          </p:cNvSpPr>
          <p:nvPr>
            <p:ph idx="1"/>
          </p:nvPr>
        </p:nvSpPr>
        <p:spPr/>
        <p:txBody>
          <a:bodyPr/>
          <a:lstStyle/>
          <a:p>
            <a:pPr marL="0" indent="0">
              <a:buNone/>
            </a:pPr>
            <a:r>
              <a:rPr lang="zh-TW" altLang="en-US" sz="2000" b="1" dirty="0" smtClean="0"/>
              <a:t>（一）</a:t>
            </a:r>
            <a:r>
              <a:rPr lang="en-US" sz="2000" b="1" dirty="0" err="1" smtClean="0"/>
              <a:t>職場霸凌</a:t>
            </a:r>
            <a:r>
              <a:rPr lang="en-US" sz="2000" b="1" dirty="0" smtClean="0"/>
              <a:t> </a:t>
            </a:r>
            <a:endParaRPr lang="en-US" sz="2000" b="1" dirty="0"/>
          </a:p>
          <a:p>
            <a:pPr lvl="1">
              <a:buFont typeface="Wingdings" panose="05000000000000000000" pitchFamily="2" charset="2"/>
              <a:buChar char="l"/>
            </a:pPr>
            <a:r>
              <a:rPr lang="en-US" sz="2000" dirty="0" err="1"/>
              <a:t>指發生在工作場所中，藉由權力濫用與不公平之處罰，造成持續性之冒犯、威脅、冷落、孤</a:t>
            </a:r>
            <a:r>
              <a:rPr lang="en-US" sz="2000" dirty="0"/>
              <a:t> </a:t>
            </a:r>
            <a:r>
              <a:rPr lang="en-US" sz="2000" dirty="0" err="1"/>
              <a:t>立或侮辱行為，使被霸凌者感到受挫、被威脅</a:t>
            </a:r>
            <a:r>
              <a:rPr lang="en-US" sz="2000" dirty="0"/>
              <a:t>、 </a:t>
            </a:r>
            <a:r>
              <a:rPr lang="en-US" sz="2000" dirty="0" err="1"/>
              <a:t>羞辱、被孤立及受傷，進而折損其自信並帶來沈重之身心壓力</a:t>
            </a:r>
            <a:r>
              <a:rPr lang="en-US" sz="2000" dirty="0"/>
              <a:t>。 </a:t>
            </a:r>
          </a:p>
          <a:p>
            <a:pPr lvl="1">
              <a:buFont typeface="Wingdings" panose="05000000000000000000" pitchFamily="2" charset="2"/>
              <a:buChar char="l"/>
            </a:pPr>
            <a:r>
              <a:rPr lang="en-US" sz="2000" dirty="0" err="1"/>
              <a:t>發生於權力不對等的社會關係，即加害者與被害者處於上對下的關係</a:t>
            </a:r>
            <a:r>
              <a:rPr lang="en-US" sz="2000" dirty="0" smtClean="0"/>
              <a:t>。</a:t>
            </a:r>
          </a:p>
          <a:p>
            <a:pPr lvl="1"/>
            <a:endParaRPr lang="en-US" sz="2000" dirty="0"/>
          </a:p>
          <a:p>
            <a:pPr marL="0" indent="0">
              <a:buNone/>
            </a:pPr>
            <a:r>
              <a:rPr lang="zh-TW" altLang="en-US" sz="2000" b="1" dirty="0" smtClean="0">
                <a:sym typeface="+mn-ea"/>
              </a:rPr>
              <a:t>（二）</a:t>
            </a:r>
            <a:r>
              <a:rPr lang="en-US" sz="2000" b="1" dirty="0" err="1" smtClean="0">
                <a:sym typeface="+mn-ea"/>
              </a:rPr>
              <a:t>職場暴力</a:t>
            </a:r>
            <a:r>
              <a:rPr lang="en-US" sz="2000" b="1" dirty="0" smtClean="0">
                <a:sym typeface="+mn-ea"/>
              </a:rPr>
              <a:t> </a:t>
            </a:r>
            <a:endParaRPr lang="en-US" sz="2000" b="1" dirty="0"/>
          </a:p>
          <a:p>
            <a:pPr lvl="1">
              <a:buFont typeface="Wingdings" panose="05000000000000000000" pitchFamily="2" charset="2"/>
              <a:buChar char="l"/>
            </a:pPr>
            <a:r>
              <a:rPr lang="en-US" sz="2000" dirty="0" err="1">
                <a:sym typeface="+mn-ea"/>
              </a:rPr>
              <a:t>除了包括上司對下屬的欺凌之外，也可能</a:t>
            </a:r>
            <a:r>
              <a:rPr lang="en-US" sz="2000" dirty="0">
                <a:sym typeface="+mn-ea"/>
              </a:rPr>
              <a:t> </a:t>
            </a:r>
            <a:r>
              <a:rPr lang="en-US" sz="2000" dirty="0" err="1">
                <a:sym typeface="+mn-ea"/>
              </a:rPr>
              <a:t>來自權力對等的同事，或來自顧客、客戶</a:t>
            </a:r>
            <a:r>
              <a:rPr lang="en-US" sz="2000" dirty="0">
                <a:sym typeface="+mn-ea"/>
              </a:rPr>
              <a:t>、 </a:t>
            </a:r>
            <a:r>
              <a:rPr lang="en-US" sz="2000" dirty="0" err="1">
                <a:sym typeface="+mn-ea"/>
              </a:rPr>
              <a:t>照顧對象及陌生人</a:t>
            </a:r>
            <a:r>
              <a:rPr lang="en-US" sz="2000" dirty="0">
                <a:sym typeface="+mn-ea"/>
              </a:rPr>
              <a:t>。</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職場暴力的類型</a:t>
            </a:r>
            <a:r>
              <a:rPr lang="zh-TW" altLang="en-US" dirty="0" smtClean="0"/>
              <a:t>（一）</a:t>
            </a:r>
            <a:endParaRPr lang="en-US" dirty="0"/>
          </a:p>
        </p:txBody>
      </p:sp>
      <p:sp>
        <p:nvSpPr>
          <p:cNvPr id="3" name="Content Placeholder 2"/>
          <p:cNvSpPr>
            <a:spLocks noGrp="1"/>
          </p:cNvSpPr>
          <p:nvPr>
            <p:ph idx="1"/>
          </p:nvPr>
        </p:nvSpPr>
        <p:spPr/>
        <p:txBody>
          <a:bodyPr/>
          <a:lstStyle/>
          <a:p>
            <a:pPr marL="0" indent="0">
              <a:buNone/>
            </a:pPr>
            <a:endParaRPr lang="en-US" altLang="zh-TW" sz="2000" dirty="0" smtClean="0"/>
          </a:p>
          <a:p>
            <a:pPr marL="0" indent="0">
              <a:buNone/>
            </a:pPr>
            <a:r>
              <a:rPr lang="zh-TW" altLang="en-US" sz="2000" b="1" dirty="0" smtClean="0"/>
              <a:t>（一）</a:t>
            </a:r>
            <a:r>
              <a:rPr lang="en-US" sz="2000" b="1" dirty="0" err="1" smtClean="0"/>
              <a:t>肢體暴力</a:t>
            </a:r>
            <a:r>
              <a:rPr lang="en-US" sz="2000" dirty="0" err="1" smtClean="0"/>
              <a:t>（如</a:t>
            </a:r>
            <a:r>
              <a:rPr lang="en-US" sz="2000" dirty="0" err="1"/>
              <a:t>：毆打、抓傷、拳打、</a:t>
            </a:r>
            <a:r>
              <a:rPr lang="en-US" sz="2000" dirty="0" err="1" smtClean="0"/>
              <a:t>腳踢等</a:t>
            </a:r>
            <a:r>
              <a:rPr lang="en-US" sz="2000" dirty="0" smtClean="0"/>
              <a:t>）。 </a:t>
            </a:r>
          </a:p>
          <a:p>
            <a:pPr lvl="1">
              <a:buFont typeface="Wingdings" panose="05000000000000000000" pitchFamily="2" charset="2"/>
              <a:buChar char="l"/>
            </a:pPr>
            <a:r>
              <a:rPr lang="en-US" sz="2000" dirty="0" err="1" smtClean="0"/>
              <a:t>案例</a:t>
            </a:r>
            <a:r>
              <a:rPr lang="en-US" sz="2000" dirty="0" err="1"/>
              <a:t>：於櫃檯值勤被民眾丟水杯</a:t>
            </a:r>
            <a:r>
              <a:rPr lang="en-US" sz="2000" dirty="0"/>
              <a:t>。</a:t>
            </a:r>
          </a:p>
          <a:p>
            <a:pPr marL="0" indent="0">
              <a:buNone/>
            </a:pPr>
            <a:endParaRPr lang="en-US" sz="2000" dirty="0"/>
          </a:p>
          <a:p>
            <a:pPr marL="0" indent="0">
              <a:buNone/>
            </a:pPr>
            <a:r>
              <a:rPr lang="zh-TW" altLang="en-US" sz="2000" b="1" dirty="0" smtClean="0"/>
              <a:t>（二）</a:t>
            </a:r>
            <a:r>
              <a:rPr lang="en-US" sz="2000" b="1" dirty="0" err="1" smtClean="0"/>
              <a:t>心理暴力</a:t>
            </a:r>
            <a:r>
              <a:rPr lang="en-US" sz="2000" dirty="0" err="1" smtClean="0"/>
              <a:t>（如</a:t>
            </a:r>
            <a:r>
              <a:rPr lang="en-US" sz="2000" dirty="0" err="1"/>
              <a:t>：威脅、欺凌、騷擾、</a:t>
            </a:r>
            <a:r>
              <a:rPr lang="en-US" sz="2000" dirty="0" err="1" smtClean="0"/>
              <a:t>辱罵等</a:t>
            </a:r>
            <a:r>
              <a:rPr lang="en-US" sz="2000" dirty="0" smtClean="0"/>
              <a:t>）。 </a:t>
            </a:r>
          </a:p>
          <a:p>
            <a:pPr lvl="1">
              <a:buFont typeface="Wingdings" panose="05000000000000000000" pitchFamily="2" charset="2"/>
              <a:buChar char="l"/>
            </a:pPr>
            <a:r>
              <a:rPr lang="en-US" sz="2000" dirty="0" err="1" smtClean="0"/>
              <a:t>案例</a:t>
            </a:r>
            <a:r>
              <a:rPr lang="en-US" sz="2000" dirty="0" err="1"/>
              <a:t>：以耳語等方式鼓動同事孤立被霸凌者，</a:t>
            </a:r>
            <a:r>
              <a:rPr lang="en-US" sz="2000" dirty="0" err="1" smtClean="0"/>
              <a:t>不讓其參與重要事務或社交活動</a:t>
            </a:r>
            <a:r>
              <a:rPr lang="en-US" sz="2000" dirty="0" err="1"/>
              <a:t>，邊緣化、忽視、</a:t>
            </a:r>
            <a:r>
              <a:rPr lang="en-US" sz="2000" dirty="0" err="1" smtClean="0"/>
              <a:t>打壓排擠及冷漠對待被霸凌者</a:t>
            </a:r>
            <a:r>
              <a:rPr lang="en-US" sz="2000" dirty="0" err="1"/>
              <a:t>，讓其感覺孤單</a:t>
            </a:r>
            <a:r>
              <a:rPr lang="en-US" sz="2000" dirty="0"/>
              <a:t>。</a:t>
            </a:r>
          </a:p>
          <a:p>
            <a:endParaRPr lang="en-US" dirty="0"/>
          </a:p>
        </p:txBody>
      </p:sp>
      <p:sp>
        <p:nvSpPr>
          <p:cNvPr id="4" name="Slide Number Placeholder 3"/>
          <p:cNvSpPr>
            <a:spLocks noGrp="1"/>
          </p:cNvSpPr>
          <p:nvPr>
            <p:ph type="sldNum" sz="quarter" idx="12"/>
          </p:nvPr>
        </p:nvSpPr>
        <p:spPr/>
        <p:txBody>
          <a:bodyPr/>
          <a:lstStyle/>
          <a:p>
            <a:pPr>
              <a:defRPr/>
            </a:pPr>
            <a:fld id="{2DAF423E-16C9-41C0-A093-BA8AA406559F}" type="slidenum">
              <a:rPr lang="en-US" altLang="en-US"/>
              <a:t>9</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usiness4">
  <a:themeElements>
    <a:clrScheme name="business4 9">
      <a:dk1>
        <a:srgbClr val="003399"/>
      </a:dk1>
      <a:lt1>
        <a:srgbClr val="FFFFFF"/>
      </a:lt1>
      <a:dk2>
        <a:srgbClr val="FFFFFF"/>
      </a:dk2>
      <a:lt2>
        <a:srgbClr val="808080"/>
      </a:lt2>
      <a:accent1>
        <a:srgbClr val="99CCFF"/>
      </a:accent1>
      <a:accent2>
        <a:srgbClr val="3062BC"/>
      </a:accent2>
      <a:accent3>
        <a:srgbClr val="FFFFFF"/>
      </a:accent3>
      <a:accent4>
        <a:srgbClr val="002A82"/>
      </a:accent4>
      <a:accent5>
        <a:srgbClr val="CAE2FF"/>
      </a:accent5>
      <a:accent6>
        <a:srgbClr val="2A58AA"/>
      </a:accent6>
      <a:hlink>
        <a:srgbClr val="006699"/>
      </a:hlink>
      <a:folHlink>
        <a:srgbClr val="189EAC"/>
      </a:folHlink>
    </a:clrScheme>
    <a:fontScheme name="business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usiness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iness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iness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iness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iness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iness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usiness4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business4 9">
        <a:dk1>
          <a:srgbClr val="003399"/>
        </a:dk1>
        <a:lt1>
          <a:srgbClr val="FFFFFF"/>
        </a:lt1>
        <a:dk2>
          <a:srgbClr val="FFFFFF"/>
        </a:dk2>
        <a:lt2>
          <a:srgbClr val="808080"/>
        </a:lt2>
        <a:accent1>
          <a:srgbClr val="99CCFF"/>
        </a:accent1>
        <a:accent2>
          <a:srgbClr val="3062BC"/>
        </a:accent2>
        <a:accent3>
          <a:srgbClr val="FFFFFF"/>
        </a:accent3>
        <a:accent4>
          <a:srgbClr val="002A82"/>
        </a:accent4>
        <a:accent5>
          <a:srgbClr val="CAE2FF"/>
        </a:accent5>
        <a:accent6>
          <a:srgbClr val="2A58AA"/>
        </a:accent6>
        <a:hlink>
          <a:srgbClr val="006699"/>
        </a:hlink>
        <a:folHlink>
          <a:srgbClr val="189E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business4</Template>
  <TotalTime>82</TotalTime>
  <Words>1169</Words>
  <Application>Microsoft Macintosh PowerPoint</Application>
  <PresentationFormat>如螢幕大小 (4:3)</PresentationFormat>
  <Paragraphs>222</Paragraphs>
  <Slides>38</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38</vt:i4>
      </vt:variant>
    </vt:vector>
  </HeadingPairs>
  <TitlesOfParts>
    <vt:vector size="45" baseType="lpstr">
      <vt:lpstr>Arial</vt:lpstr>
      <vt:lpstr>Times New Roman</vt:lpstr>
      <vt:lpstr>Wingdings</vt:lpstr>
      <vt:lpstr>微軟正黑體</vt:lpstr>
      <vt:lpstr>新細明體</vt:lpstr>
      <vt:lpstr>標楷體</vt:lpstr>
      <vt:lpstr>business4</vt:lpstr>
      <vt:lpstr>職場霸凌大解密</vt:lpstr>
      <vt:lpstr>講師簡介 – 林彥廷</vt:lpstr>
      <vt:lpstr>課程大綱</vt:lpstr>
      <vt:lpstr>一、何謂不法侵害</vt:lpstr>
      <vt:lpstr>不法侵害即俗稱「職場暴力」</vt:lpstr>
      <vt:lpstr>職業安全衛生法</vt:lpstr>
      <vt:lpstr>不法侵害-舉例說明</vt:lpstr>
      <vt:lpstr>職場霸凌與職場暴力</vt:lpstr>
      <vt:lpstr>職場暴力的類型（一）</vt:lpstr>
      <vt:lpstr>職場暴力的類型（二）</vt:lpstr>
      <vt:lpstr>常見的職場性騷擾類（一）</vt:lpstr>
      <vt:lpstr>常見的職場性騷擾類（二）</vt:lpstr>
      <vt:lpstr>職場暴力的來源</vt:lpstr>
      <vt:lpstr>二、雇主的責任</vt:lpstr>
      <vt:lpstr>民法第483-1條</vt:lpstr>
      <vt:lpstr>職業安全衛生法第6條第2項第3款</vt:lpstr>
      <vt:lpstr>賠償</vt:lpstr>
      <vt:lpstr>三、如何避免執行職務遭受不法侵害</vt:lpstr>
      <vt:lpstr>強勢領導與霸凌的拿捏</vt:lpstr>
      <vt:lpstr>職場不法侵害行為自我檢視檢核表-主管層級（一）</vt:lpstr>
      <vt:lpstr>職場不法侵害行為自我檢視檢核表-主管層級（二）</vt:lpstr>
      <vt:lpstr>謹慎用人，避免日後徒增事端</vt:lpstr>
      <vt:lpstr>重視員工離職原因，讓職場霸凌者無所遁形</vt:lpstr>
      <vt:lpstr>聲明與教育訓練</vt:lpstr>
      <vt:lpstr>客觀、公平及公正，隱私保密</vt:lpstr>
      <vt:lpstr>面對與處理</vt:lpstr>
      <vt:lpstr>四、員工遭受不法侵害處置應對</vt:lpstr>
      <vt:lpstr>員工遭受不法侵害處置應對</vt:lpstr>
      <vt:lpstr>五、執行職務遭受不法侵害處置執行流程</vt:lpstr>
      <vt:lpstr>PowerPoint 簡報</vt:lpstr>
      <vt:lpstr>六、如何預防職場暴力</vt:lpstr>
      <vt:lpstr>職場暴力預防措施事項</vt:lpstr>
      <vt:lpstr>PowerPoint 簡報</vt:lpstr>
      <vt:lpstr>案例分享</vt:lpstr>
      <vt:lpstr>案例分享</vt:lpstr>
      <vt:lpstr>外部資源</vt:lpstr>
      <vt:lpstr>外部資源</vt:lpstr>
      <vt:lpstr>雙向溝通時間</vt:lpstr>
    </vt:vector>
  </TitlesOfParts>
  <Company>Presentation Magazine</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4 Template</dc:title>
  <dc:creator>Presentation Magazine</dc:creator>
  <cp:lastModifiedBy>Microsoft Office 使用者</cp:lastModifiedBy>
  <cp:revision>80</cp:revision>
  <cp:lastPrinted>2016-05-31T00:31:00Z</cp:lastPrinted>
  <dcterms:created xsi:type="dcterms:W3CDTF">2005-01-17T10:30:00Z</dcterms:created>
  <dcterms:modified xsi:type="dcterms:W3CDTF">2021-03-30T18:30:58Z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